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77" r:id="rId2"/>
    <p:sldId id="284" r:id="rId3"/>
    <p:sldId id="279" r:id="rId4"/>
    <p:sldId id="285" r:id="rId5"/>
    <p:sldId id="286" r:id="rId6"/>
    <p:sldId id="258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2831"/>
    <a:srgbClr val="17ADB4"/>
    <a:srgbClr val="17AD60"/>
    <a:srgbClr val="002868"/>
    <a:srgbClr val="D0A902"/>
    <a:srgbClr val="FCD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>
      <p:cViewPr varScale="1">
        <p:scale>
          <a:sx n="114" d="100"/>
          <a:sy n="114" d="100"/>
        </p:scale>
        <p:origin x="37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1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577D6-4F8B-4524-BFD1-57A66E25CF3C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E702-D5F4-4ACD-B330-54F8E571C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</a:t>
            </a:r>
            <a:r>
              <a:rPr lang="en-US" baseline="0" dirty="0"/>
              <a:t> offering $19.47 gift card for 7</a:t>
            </a:r>
            <a:r>
              <a:rPr lang="en-US" baseline="30000" dirty="0"/>
              <a:t>th</a:t>
            </a:r>
            <a:r>
              <a:rPr lang="en-US" baseline="0" dirty="0"/>
              <a:t> edition of </a:t>
            </a:r>
            <a:r>
              <a:rPr lang="en-US" baseline="0" dirty="0" err="1"/>
              <a:t>Dietel</a:t>
            </a:r>
            <a:endParaRPr lang="en-US" baseline="0" dirty="0"/>
          </a:p>
          <a:p>
            <a:r>
              <a:rPr lang="en-US" baseline="0" dirty="0"/>
              <a:t>Can rent paperback versions from Amazon for $39 &amp; $23.45 respectively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3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265809" y="6658663"/>
            <a:ext cx="4028440" cy="350520"/>
          </a:xfrm>
          <a:prstGeom prst="rect">
            <a:avLst/>
          </a:prstGeom>
        </p:spPr>
        <p:txBody>
          <a:bodyPr/>
          <a:lstStyle/>
          <a:p>
            <a:fld id="{F61D70CB-82AD-4FEA-8CAC-6921B9D8F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8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Cha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7722441" y="3248420"/>
            <a:ext cx="4469559" cy="3610393"/>
            <a:chOff x="6248598" y="3248420"/>
            <a:chExt cx="4469559" cy="3610393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82143" l="19821" r="98750">
                          <a14:foregroundMark x1="45179" y1="66190" x2="45714" y2="66429"/>
                          <a14:foregroundMark x1="57143" y1="65714" x2="57143" y2="65714"/>
                          <a14:foregroundMark x1="56607" y1="69048" x2="56607" y2="69048"/>
                          <a14:foregroundMark x1="48929" y1="10476" x2="48929" y2="10476"/>
                          <a14:foregroundMark x1="48036" y1="12143" x2="48036" y2="12143"/>
                          <a14:foregroundMark x1="47679" y1="13095" x2="47679" y2="13095"/>
                          <a14:foregroundMark x1="47321" y1="14048" x2="47321" y2="14048"/>
                          <a14:foregroundMark x1="47679" y1="18571" x2="47679" y2="18571"/>
                          <a14:foregroundMark x1="47321" y1="20000" x2="47321" y2="20000"/>
                          <a14:foregroundMark x1="47321" y1="20238" x2="47321" y2="20238"/>
                          <a14:foregroundMark x1="49643" y1="9524" x2="49643" y2="9524"/>
                          <a14:foregroundMark x1="49464" y1="8571" x2="49464" y2="8571"/>
                          <a14:foregroundMark x1="70893" y1="64524" x2="70893" y2="64524"/>
                          <a14:foregroundMark x1="65536" y1="62381" x2="65536" y2="62381"/>
                          <a14:foregroundMark x1="68929" y1="58571" x2="68929" y2="58571"/>
                          <a14:foregroundMark x1="70179" y1="57143" x2="70179" y2="57143"/>
                          <a14:foregroundMark x1="68929" y1="55000" x2="68929" y2="55000"/>
                          <a14:foregroundMark x1="71964" y1="60952" x2="71964" y2="60952"/>
                          <a14:foregroundMark x1="72321" y1="61429" x2="72321" y2="61429"/>
                          <a14:foregroundMark x1="75357" y1="63333" x2="75357" y2="63333"/>
                          <a14:foregroundMark x1="75357" y1="63571" x2="75357" y2="63571"/>
                          <a14:foregroundMark x1="70714" y1="69524" x2="70714" y2="69524"/>
                          <a14:foregroundMark x1="67321" y1="70476" x2="66964" y2="70476"/>
                          <a14:foregroundMark x1="64821" y1="71190" x2="64821" y2="71190"/>
                          <a14:foregroundMark x1="62321" y1="72381" x2="62321" y2="73095"/>
                          <a14:foregroundMark x1="68571" y1="75238" x2="69464" y2="75238"/>
                          <a14:foregroundMark x1="74643" y1="75000" x2="74643" y2="75000"/>
                          <a14:foregroundMark x1="67857" y1="81190" x2="67857" y2="81190"/>
                          <a14:foregroundMark x1="49464" y1="4762" x2="49464" y2="4762"/>
                          <a14:foregroundMark x1="49464" y1="5952" x2="49464" y2="5952"/>
                          <a14:foregroundMark x1="49464" y1="7619" x2="49464" y2="7619"/>
                          <a14:foregroundMark x1="49286" y1="8333" x2="49286" y2="8333"/>
                          <a14:foregroundMark x1="48929" y1="8810" x2="48929" y2="8810"/>
                          <a14:foregroundMark x1="48929" y1="8333" x2="48929" y2="8333"/>
                          <a14:foregroundMark x1="48929" y1="8095" x2="48929" y2="8095"/>
                          <a14:foregroundMark x1="49286" y1="7857" x2="49286" y2="7857"/>
                          <a14:foregroundMark x1="48929" y1="9286" x2="48929" y2="9286"/>
                          <a14:foregroundMark x1="48571" y1="9524" x2="48571" y2="9524"/>
                          <a14:foregroundMark x1="48750" y1="9048" x2="48750" y2="9048"/>
                          <a14:foregroundMark x1="48750" y1="8810" x2="48750" y2="8810"/>
                          <a14:foregroundMark x1="48750" y1="8571" x2="48750" y2="8571"/>
                          <a14:foregroundMark x1="48036" y1="10714" x2="48036" y2="10714"/>
                          <a14:foregroundMark x1="48214" y1="10952" x2="48214" y2="10952"/>
                          <a14:foregroundMark x1="47679" y1="11905" x2="47679" y2="11905"/>
                          <a14:foregroundMark x1="47679" y1="12857" x2="47679" y2="12857"/>
                          <a14:foregroundMark x1="47321" y1="12619" x2="47321" y2="12619"/>
                          <a14:foregroundMark x1="47857" y1="11429" x2="47857" y2="11429"/>
                          <a14:foregroundMark x1="48036" y1="11190" x2="48036" y2="11190"/>
                          <a14:foregroundMark x1="48393" y1="10000" x2="48393" y2="10000"/>
                          <a14:foregroundMark x1="48214" y1="9762" x2="48214" y2="9762"/>
                          <a14:foregroundMark x1="47500" y1="15476" x2="47500" y2="15476"/>
                          <a14:foregroundMark x1="47321" y1="16190" x2="47321" y2="16190"/>
                          <a14:foregroundMark x1="47321" y1="16905" x2="47321" y2="16905"/>
                          <a14:foregroundMark x1="47321" y1="15000" x2="47321" y2="15000"/>
                          <a14:foregroundMark x1="47321" y1="13333" x2="47321" y2="13333"/>
                          <a14:foregroundMark x1="38393" y1="34048" x2="38393" y2="34048"/>
                          <a14:foregroundMark x1="39107" y1="33333" x2="39107" y2="33333"/>
                          <a14:foregroundMark x1="38929" y1="32619" x2="38929" y2="32619"/>
                          <a14:foregroundMark x1="39464" y1="31667" x2="39464" y2="31667"/>
                          <a14:foregroundMark x1="39643" y1="30714" x2="39643" y2="30714"/>
                          <a14:foregroundMark x1="41250" y1="28810" x2="41250" y2="28810"/>
                          <a14:foregroundMark x1="41786" y1="27619" x2="41786" y2="27619"/>
                          <a14:foregroundMark x1="44643" y1="24762" x2="44643" y2="24762"/>
                          <a14:foregroundMark x1="44643" y1="24524" x2="44643" y2="24524"/>
                          <a14:foregroundMark x1="44286" y1="25000" x2="44286" y2="25000"/>
                          <a14:foregroundMark x1="43929" y1="25476" x2="43929" y2="25476"/>
                          <a14:foregroundMark x1="43571" y1="25714" x2="43571" y2="25714"/>
                          <a14:foregroundMark x1="55179" y1="25000" x2="55179" y2="25000"/>
                          <a14:foregroundMark x1="55714" y1="25714" x2="55714" y2="25714"/>
                          <a14:foregroundMark x1="56071" y1="26190" x2="56071" y2="26190"/>
                          <a14:foregroundMark x1="42679" y1="26429" x2="42679" y2="26429"/>
                          <a14:foregroundMark x1="43036" y1="26190" x2="43036" y2="26190"/>
                          <a14:foregroundMark x1="44107" y1="25000" x2="44107" y2="25000"/>
                          <a14:foregroundMark x1="27143" y1="70952" x2="27143" y2="70952"/>
                          <a14:foregroundMark x1="27500" y1="73571" x2="27500" y2="73810"/>
                          <a14:foregroundMark x1="27321" y1="76190" x2="27321" y2="76190"/>
                          <a14:foregroundMark x1="26429" y1="74286" x2="26429" y2="74286"/>
                          <a14:foregroundMark x1="24643" y1="74762" x2="24464" y2="74762"/>
                          <a14:foregroundMark x1="21964" y1="74286" x2="21964" y2="74286"/>
                          <a14:foregroundMark x1="21071" y1="74286" x2="21071" y2="74286"/>
                          <a14:foregroundMark x1="21071" y1="76667" x2="21250" y2="76905"/>
                          <a14:foregroundMark x1="21429" y1="78095" x2="21429" y2="78333"/>
                          <a14:foregroundMark x1="21429" y1="79286" x2="21429" y2="79286"/>
                          <a14:foregroundMark x1="23393" y1="80000" x2="23571" y2="80000"/>
                          <a14:foregroundMark x1="26607" y1="79762" x2="26786" y2="79762"/>
                          <a14:foregroundMark x1="29286" y1="79286" x2="29286" y2="79286"/>
                          <a14:foregroundMark x1="33571" y1="79048" x2="33750" y2="79048"/>
                          <a14:foregroundMark x1="37679" y1="78571" x2="37857" y2="78571"/>
                          <a14:foregroundMark x1="42500" y1="80000" x2="42500" y2="80000"/>
                          <a14:foregroundMark x1="46964" y1="80000" x2="46964" y2="80000"/>
                          <a14:foregroundMark x1="43571" y1="78095" x2="43571" y2="78095"/>
                          <a14:foregroundMark x1="48750" y1="80476" x2="48750" y2="80476"/>
                          <a14:foregroundMark x1="51786" y1="80000" x2="51786" y2="80000"/>
                          <a14:foregroundMark x1="35536" y1="80476" x2="35536" y2="80476"/>
                          <a14:foregroundMark x1="38929" y1="81190" x2="38929" y2="81190"/>
                          <a14:foregroundMark x1="33750" y1="81429" x2="33750" y2="81429"/>
                          <a14:foregroundMark x1="28929" y1="81667" x2="28929" y2="81667"/>
                          <a14:foregroundMark x1="27321" y1="81429" x2="27321" y2="81429"/>
                          <a14:foregroundMark x1="24643" y1="81905" x2="24643" y2="81905"/>
                          <a14:foregroundMark x1="20893" y1="81429" x2="20893" y2="81429"/>
                          <a14:foregroundMark x1="19821" y1="82143" x2="19821" y2="82143"/>
                          <a14:foregroundMark x1="20179" y1="70714" x2="20179" y2="70714"/>
                          <a14:foregroundMark x1="20179" y1="69286" x2="20179" y2="69286"/>
                          <a14:foregroundMark x1="19821" y1="68571" x2="19821" y2="68571"/>
                          <a14:foregroundMark x1="22500" y1="68810" x2="22500" y2="68810"/>
                          <a14:foregroundMark x1="22321" y1="68333" x2="22321" y2="68333"/>
                          <a14:foregroundMark x1="26964" y1="55714" x2="26964" y2="55714"/>
                          <a14:foregroundMark x1="27857" y1="55952" x2="27857" y2="55952"/>
                          <a14:foregroundMark x1="27679" y1="55476" x2="27679" y2="55476"/>
                          <a14:foregroundMark x1="26250" y1="57381" x2="26250" y2="57381"/>
                          <a14:foregroundMark x1="25893" y1="58095" x2="25893" y2="58095"/>
                          <a14:foregroundMark x1="25893" y1="59048" x2="25893" y2="59048"/>
                          <a14:foregroundMark x1="23750" y1="64524" x2="23750" y2="64524"/>
                          <a14:foregroundMark x1="23214" y1="65000" x2="23214" y2="65000"/>
                          <a14:foregroundMark x1="22679" y1="65238" x2="22679" y2="65238"/>
                          <a14:foregroundMark x1="22857" y1="64762" x2="22857" y2="64762"/>
                          <a14:foregroundMark x1="35000" y1="56190" x2="35000" y2="56190"/>
                          <a14:foregroundMark x1="36607" y1="53095" x2="36607" y2="53095"/>
                          <a14:foregroundMark x1="36250" y1="48095" x2="36250" y2="48095"/>
                          <a14:foregroundMark x1="36250" y1="51667" x2="36250" y2="51667"/>
                          <a14:foregroundMark x1="36429" y1="41667" x2="36429" y2="41667"/>
                          <a14:foregroundMark x1="36071" y1="42143" x2="36071" y2="42143"/>
                          <a14:foregroundMark x1="35536" y1="43333" x2="35536" y2="43333"/>
                          <a14:foregroundMark x1="35536" y1="42857" x2="35536" y2="42857"/>
                          <a14:foregroundMark x1="45179" y1="23095" x2="45179" y2="23095"/>
                          <a14:foregroundMark x1="24821" y1="67381" x2="24821" y2="67381"/>
                          <a14:backgroundMark x1="23571" y1="48095" x2="23571" y2="48095"/>
                          <a14:backgroundMark x1="71964" y1="44762" x2="71964" y2="44762"/>
                          <a14:backgroundMark x1="23214" y1="66905" x2="23214" y2="6690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8" r="23141" b="32329"/>
            <a:stretch/>
          </p:blipFill>
          <p:spPr>
            <a:xfrm>
              <a:off x="6248598" y="3248420"/>
              <a:ext cx="4469559" cy="361039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6248598" y="3248420"/>
              <a:ext cx="4469559" cy="360958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1" name="Straight Connector 10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2057400"/>
            <a:ext cx="10728960" cy="1645920"/>
          </a:xfrm>
        </p:spPr>
        <p:txBody>
          <a:bodyPr/>
          <a:lstStyle>
            <a:lvl1pPr algn="l">
              <a:defRPr>
                <a:solidFill>
                  <a:srgbClr val="2228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3810000"/>
            <a:ext cx="8534400" cy="14478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7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11582400" cy="4937760"/>
          </a:xfrm>
        </p:spPr>
        <p:txBody>
          <a:bodyPr/>
          <a:lstStyle>
            <a:lvl1pPr marL="284163" indent="-284163">
              <a:buFont typeface="Wingdings" panose="05000000000000000000" pitchFamily="2" charset="2"/>
              <a:buChar char="§"/>
              <a:defRPr/>
            </a:lvl1pPr>
            <a:lvl2pPr marL="517525" indent="-233363">
              <a:buFont typeface="Arial" panose="020B0604020202020204" pitchFamily="34" charset="0"/>
              <a:buChar char="•"/>
              <a:defRPr/>
            </a:lvl2pPr>
            <a:lvl3pPr marL="801688" indent="-284163">
              <a:buFont typeface="Wingdings" panose="05000000000000000000" pitchFamily="2" charset="2"/>
              <a:buChar char="Ø"/>
              <a:defRPr/>
            </a:lvl3pPr>
            <a:lvl4pPr marL="1027113" indent="-225425">
              <a:defRPr/>
            </a:lvl4pPr>
            <a:lvl5pPr marL="1258888" indent="-233363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392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730240" cy="4937760"/>
          </a:xfrm>
        </p:spPr>
        <p:txBody>
          <a:bodyPr/>
          <a:lstStyle>
            <a:lvl1pPr marL="284163" indent="-284163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960" y="1371600"/>
            <a:ext cx="5730240" cy="4937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58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7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730240" cy="4937760"/>
          </a:xfrm>
        </p:spPr>
        <p:txBody>
          <a:bodyPr/>
          <a:lstStyle>
            <a:lvl1pPr marL="284163" indent="-284163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960" y="1371600"/>
            <a:ext cx="5730240" cy="4937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58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757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Two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5730240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015704"/>
            <a:ext cx="5730240" cy="4297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960" y="1371600"/>
            <a:ext cx="5730240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960" y="2018294"/>
            <a:ext cx="5730240" cy="4297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58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863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Two Content with Headers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5730240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015704"/>
            <a:ext cx="5730240" cy="4297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6960" y="1371600"/>
            <a:ext cx="5730240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6960" y="2018294"/>
            <a:ext cx="5730240" cy="4297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58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00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681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0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128" y="4843462"/>
            <a:ext cx="11667744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2128" y="230034"/>
            <a:ext cx="11667744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128" y="5443538"/>
            <a:ext cx="1166774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5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128" y="4843462"/>
            <a:ext cx="11667744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2128" y="230034"/>
            <a:ext cx="11667744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128" y="5443538"/>
            <a:ext cx="11667744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4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9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2057400"/>
            <a:ext cx="10728960" cy="1645920"/>
          </a:xfrm>
        </p:spPr>
        <p:txBody>
          <a:bodyPr/>
          <a:lstStyle>
            <a:lvl1pPr algn="l">
              <a:defRPr>
                <a:solidFill>
                  <a:srgbClr val="2228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3810000"/>
            <a:ext cx="8534400" cy="14478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85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s with Cha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722441" y="3248420"/>
            <a:ext cx="4469559" cy="3610393"/>
            <a:chOff x="6248598" y="3248420"/>
            <a:chExt cx="4469559" cy="3610393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82143" l="19821" r="98750">
                          <a14:foregroundMark x1="45179" y1="66190" x2="45714" y2="66429"/>
                          <a14:foregroundMark x1="57143" y1="65714" x2="57143" y2="65714"/>
                          <a14:foregroundMark x1="56607" y1="69048" x2="56607" y2="69048"/>
                          <a14:foregroundMark x1="48929" y1="10476" x2="48929" y2="10476"/>
                          <a14:foregroundMark x1="48036" y1="12143" x2="48036" y2="12143"/>
                          <a14:foregroundMark x1="47679" y1="13095" x2="47679" y2="13095"/>
                          <a14:foregroundMark x1="47321" y1="14048" x2="47321" y2="14048"/>
                          <a14:foregroundMark x1="47679" y1="18571" x2="47679" y2="18571"/>
                          <a14:foregroundMark x1="47321" y1="20000" x2="47321" y2="20000"/>
                          <a14:foregroundMark x1="47321" y1="20238" x2="47321" y2="20238"/>
                          <a14:foregroundMark x1="49643" y1="9524" x2="49643" y2="9524"/>
                          <a14:foregroundMark x1="49464" y1="8571" x2="49464" y2="8571"/>
                          <a14:foregroundMark x1="70893" y1="64524" x2="70893" y2="64524"/>
                          <a14:foregroundMark x1="65536" y1="62381" x2="65536" y2="62381"/>
                          <a14:foregroundMark x1="68929" y1="58571" x2="68929" y2="58571"/>
                          <a14:foregroundMark x1="70179" y1="57143" x2="70179" y2="57143"/>
                          <a14:foregroundMark x1="68929" y1="55000" x2="68929" y2="55000"/>
                          <a14:foregroundMark x1="71964" y1="60952" x2="71964" y2="60952"/>
                          <a14:foregroundMark x1="72321" y1="61429" x2="72321" y2="61429"/>
                          <a14:foregroundMark x1="75357" y1="63333" x2="75357" y2="63333"/>
                          <a14:foregroundMark x1="75357" y1="63571" x2="75357" y2="63571"/>
                          <a14:foregroundMark x1="70714" y1="69524" x2="70714" y2="69524"/>
                          <a14:foregroundMark x1="67321" y1="70476" x2="66964" y2="70476"/>
                          <a14:foregroundMark x1="64821" y1="71190" x2="64821" y2="71190"/>
                          <a14:foregroundMark x1="62321" y1="72381" x2="62321" y2="73095"/>
                          <a14:foregroundMark x1="68571" y1="75238" x2="69464" y2="75238"/>
                          <a14:foregroundMark x1="74643" y1="75000" x2="74643" y2="75000"/>
                          <a14:foregroundMark x1="67857" y1="81190" x2="67857" y2="81190"/>
                          <a14:foregroundMark x1="49464" y1="4762" x2="49464" y2="4762"/>
                          <a14:foregroundMark x1="49464" y1="5952" x2="49464" y2="5952"/>
                          <a14:foregroundMark x1="49464" y1="7619" x2="49464" y2="7619"/>
                          <a14:foregroundMark x1="49286" y1="8333" x2="49286" y2="8333"/>
                          <a14:foregroundMark x1="48929" y1="8810" x2="48929" y2="8810"/>
                          <a14:foregroundMark x1="48929" y1="8333" x2="48929" y2="8333"/>
                          <a14:foregroundMark x1="48929" y1="8095" x2="48929" y2="8095"/>
                          <a14:foregroundMark x1="49286" y1="7857" x2="49286" y2="7857"/>
                          <a14:foregroundMark x1="48929" y1="9286" x2="48929" y2="9286"/>
                          <a14:foregroundMark x1="48571" y1="9524" x2="48571" y2="9524"/>
                          <a14:foregroundMark x1="48750" y1="9048" x2="48750" y2="9048"/>
                          <a14:foregroundMark x1="48750" y1="8810" x2="48750" y2="8810"/>
                          <a14:foregroundMark x1="48750" y1="8571" x2="48750" y2="8571"/>
                          <a14:foregroundMark x1="48036" y1="10714" x2="48036" y2="10714"/>
                          <a14:foregroundMark x1="48214" y1="10952" x2="48214" y2="10952"/>
                          <a14:foregroundMark x1="47679" y1="11905" x2="47679" y2="11905"/>
                          <a14:foregroundMark x1="47679" y1="12857" x2="47679" y2="12857"/>
                          <a14:foregroundMark x1="47321" y1="12619" x2="47321" y2="12619"/>
                          <a14:foregroundMark x1="47857" y1="11429" x2="47857" y2="11429"/>
                          <a14:foregroundMark x1="48036" y1="11190" x2="48036" y2="11190"/>
                          <a14:foregroundMark x1="48393" y1="10000" x2="48393" y2="10000"/>
                          <a14:foregroundMark x1="48214" y1="9762" x2="48214" y2="9762"/>
                          <a14:foregroundMark x1="47500" y1="15476" x2="47500" y2="15476"/>
                          <a14:foregroundMark x1="47321" y1="16190" x2="47321" y2="16190"/>
                          <a14:foregroundMark x1="47321" y1="16905" x2="47321" y2="16905"/>
                          <a14:foregroundMark x1="47321" y1="15000" x2="47321" y2="15000"/>
                          <a14:foregroundMark x1="47321" y1="13333" x2="47321" y2="13333"/>
                          <a14:foregroundMark x1="38393" y1="34048" x2="38393" y2="34048"/>
                          <a14:foregroundMark x1="39107" y1="33333" x2="39107" y2="33333"/>
                          <a14:foregroundMark x1="38929" y1="32619" x2="38929" y2="32619"/>
                          <a14:foregroundMark x1="39464" y1="31667" x2="39464" y2="31667"/>
                          <a14:foregroundMark x1="39643" y1="30714" x2="39643" y2="30714"/>
                          <a14:foregroundMark x1="41250" y1="28810" x2="41250" y2="28810"/>
                          <a14:foregroundMark x1="41786" y1="27619" x2="41786" y2="27619"/>
                          <a14:foregroundMark x1="44643" y1="24762" x2="44643" y2="24762"/>
                          <a14:foregroundMark x1="44643" y1="24524" x2="44643" y2="24524"/>
                          <a14:foregroundMark x1="44286" y1="25000" x2="44286" y2="25000"/>
                          <a14:foregroundMark x1="43929" y1="25476" x2="43929" y2="25476"/>
                          <a14:foregroundMark x1="43571" y1="25714" x2="43571" y2="25714"/>
                          <a14:foregroundMark x1="55179" y1="25000" x2="55179" y2="25000"/>
                          <a14:foregroundMark x1="55714" y1="25714" x2="55714" y2="25714"/>
                          <a14:foregroundMark x1="56071" y1="26190" x2="56071" y2="26190"/>
                          <a14:foregroundMark x1="42679" y1="26429" x2="42679" y2="26429"/>
                          <a14:foregroundMark x1="43036" y1="26190" x2="43036" y2="26190"/>
                          <a14:foregroundMark x1="44107" y1="25000" x2="44107" y2="25000"/>
                          <a14:foregroundMark x1="27143" y1="70952" x2="27143" y2="70952"/>
                          <a14:foregroundMark x1="27500" y1="73571" x2="27500" y2="73810"/>
                          <a14:foregroundMark x1="27321" y1="76190" x2="27321" y2="76190"/>
                          <a14:foregroundMark x1="26429" y1="74286" x2="26429" y2="74286"/>
                          <a14:foregroundMark x1="24643" y1="74762" x2="24464" y2="74762"/>
                          <a14:foregroundMark x1="21964" y1="74286" x2="21964" y2="74286"/>
                          <a14:foregroundMark x1="21071" y1="74286" x2="21071" y2="74286"/>
                          <a14:foregroundMark x1="21071" y1="76667" x2="21250" y2="76905"/>
                          <a14:foregroundMark x1="21429" y1="78095" x2="21429" y2="78333"/>
                          <a14:foregroundMark x1="21429" y1="79286" x2="21429" y2="79286"/>
                          <a14:foregroundMark x1="23393" y1="80000" x2="23571" y2="80000"/>
                          <a14:foregroundMark x1="26607" y1="79762" x2="26786" y2="79762"/>
                          <a14:foregroundMark x1="29286" y1="79286" x2="29286" y2="79286"/>
                          <a14:foregroundMark x1="33571" y1="79048" x2="33750" y2="79048"/>
                          <a14:foregroundMark x1="37679" y1="78571" x2="37857" y2="78571"/>
                          <a14:foregroundMark x1="42500" y1="80000" x2="42500" y2="80000"/>
                          <a14:foregroundMark x1="46964" y1="80000" x2="46964" y2="80000"/>
                          <a14:foregroundMark x1="43571" y1="78095" x2="43571" y2="78095"/>
                          <a14:foregroundMark x1="48750" y1="80476" x2="48750" y2="80476"/>
                          <a14:foregroundMark x1="51786" y1="80000" x2="51786" y2="80000"/>
                          <a14:foregroundMark x1="35536" y1="80476" x2="35536" y2="80476"/>
                          <a14:foregroundMark x1="38929" y1="81190" x2="38929" y2="81190"/>
                          <a14:foregroundMark x1="33750" y1="81429" x2="33750" y2="81429"/>
                          <a14:foregroundMark x1="28929" y1="81667" x2="28929" y2="81667"/>
                          <a14:foregroundMark x1="27321" y1="81429" x2="27321" y2="81429"/>
                          <a14:foregroundMark x1="24643" y1="81905" x2="24643" y2="81905"/>
                          <a14:foregroundMark x1="20893" y1="81429" x2="20893" y2="81429"/>
                          <a14:foregroundMark x1="19821" y1="82143" x2="19821" y2="82143"/>
                          <a14:foregroundMark x1="20179" y1="70714" x2="20179" y2="70714"/>
                          <a14:foregroundMark x1="20179" y1="69286" x2="20179" y2="69286"/>
                          <a14:foregroundMark x1="19821" y1="68571" x2="19821" y2="68571"/>
                          <a14:foregroundMark x1="22500" y1="68810" x2="22500" y2="68810"/>
                          <a14:foregroundMark x1="22321" y1="68333" x2="22321" y2="68333"/>
                          <a14:foregroundMark x1="26964" y1="55714" x2="26964" y2="55714"/>
                          <a14:foregroundMark x1="27857" y1="55952" x2="27857" y2="55952"/>
                          <a14:foregroundMark x1="27679" y1="55476" x2="27679" y2="55476"/>
                          <a14:foregroundMark x1="26250" y1="57381" x2="26250" y2="57381"/>
                          <a14:foregroundMark x1="25893" y1="58095" x2="25893" y2="58095"/>
                          <a14:foregroundMark x1="25893" y1="59048" x2="25893" y2="59048"/>
                          <a14:foregroundMark x1="23750" y1="64524" x2="23750" y2="64524"/>
                          <a14:foregroundMark x1="23214" y1="65000" x2="23214" y2="65000"/>
                          <a14:foregroundMark x1="22679" y1="65238" x2="22679" y2="65238"/>
                          <a14:foregroundMark x1="22857" y1="64762" x2="22857" y2="64762"/>
                          <a14:foregroundMark x1="35000" y1="56190" x2="35000" y2="56190"/>
                          <a14:foregroundMark x1="36607" y1="53095" x2="36607" y2="53095"/>
                          <a14:foregroundMark x1="36250" y1="48095" x2="36250" y2="48095"/>
                          <a14:foregroundMark x1="36250" y1="51667" x2="36250" y2="51667"/>
                          <a14:foregroundMark x1="36429" y1="41667" x2="36429" y2="41667"/>
                          <a14:foregroundMark x1="36071" y1="42143" x2="36071" y2="42143"/>
                          <a14:foregroundMark x1="35536" y1="43333" x2="35536" y2="43333"/>
                          <a14:foregroundMark x1="35536" y1="42857" x2="35536" y2="42857"/>
                          <a14:foregroundMark x1="45179" y1="23095" x2="45179" y2="23095"/>
                          <a14:foregroundMark x1="24821" y1="67381" x2="24821" y2="67381"/>
                          <a14:backgroundMark x1="23571" y1="48095" x2="23571" y2="48095"/>
                          <a14:backgroundMark x1="71964" y1="44762" x2="71964" y2="44762"/>
                          <a14:backgroundMark x1="23214" y1="66905" x2="23214" y2="6690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8" r="23141" b="32329"/>
            <a:stretch/>
          </p:blipFill>
          <p:spPr>
            <a:xfrm>
              <a:off x="6248598" y="3248420"/>
              <a:ext cx="4469559" cy="361039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6248598" y="3248420"/>
              <a:ext cx="4469559" cy="360958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231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47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with Dra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728931" y="2695769"/>
            <a:ext cx="3158269" cy="3657600"/>
            <a:chOff x="8728931" y="2695769"/>
            <a:chExt cx="3158269" cy="3657600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931" y="2695769"/>
              <a:ext cx="3158269" cy="365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Rectangle 11"/>
            <p:cNvSpPr/>
            <p:nvPr userDrawn="1"/>
          </p:nvSpPr>
          <p:spPr>
            <a:xfrm>
              <a:off x="8730725" y="2695769"/>
              <a:ext cx="3154680" cy="3657600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51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225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7722441" y="3248420"/>
            <a:ext cx="4469559" cy="3610393"/>
            <a:chOff x="6248598" y="3248420"/>
            <a:chExt cx="4469559" cy="361039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82143" l="19821" r="98750">
                          <a14:foregroundMark x1="45179" y1="66190" x2="45714" y2="66429"/>
                          <a14:foregroundMark x1="57143" y1="65714" x2="57143" y2="65714"/>
                          <a14:foregroundMark x1="56607" y1="69048" x2="56607" y2="69048"/>
                          <a14:foregroundMark x1="48929" y1="10476" x2="48929" y2="10476"/>
                          <a14:foregroundMark x1="48036" y1="12143" x2="48036" y2="12143"/>
                          <a14:foregroundMark x1="47679" y1="13095" x2="47679" y2="13095"/>
                          <a14:foregroundMark x1="47321" y1="14048" x2="47321" y2="14048"/>
                          <a14:foregroundMark x1="47679" y1="18571" x2="47679" y2="18571"/>
                          <a14:foregroundMark x1="47321" y1="20000" x2="47321" y2="20000"/>
                          <a14:foregroundMark x1="47321" y1="20238" x2="47321" y2="20238"/>
                          <a14:foregroundMark x1="49643" y1="9524" x2="49643" y2="9524"/>
                          <a14:foregroundMark x1="49464" y1="8571" x2="49464" y2="8571"/>
                          <a14:foregroundMark x1="70893" y1="64524" x2="70893" y2="64524"/>
                          <a14:foregroundMark x1="65536" y1="62381" x2="65536" y2="62381"/>
                          <a14:foregroundMark x1="68929" y1="58571" x2="68929" y2="58571"/>
                          <a14:foregroundMark x1="70179" y1="57143" x2="70179" y2="57143"/>
                          <a14:foregroundMark x1="68929" y1="55000" x2="68929" y2="55000"/>
                          <a14:foregroundMark x1="71964" y1="60952" x2="71964" y2="60952"/>
                          <a14:foregroundMark x1="72321" y1="61429" x2="72321" y2="61429"/>
                          <a14:foregroundMark x1="75357" y1="63333" x2="75357" y2="63333"/>
                          <a14:foregroundMark x1="75357" y1="63571" x2="75357" y2="63571"/>
                          <a14:foregroundMark x1="70714" y1="69524" x2="70714" y2="69524"/>
                          <a14:foregroundMark x1="67321" y1="70476" x2="66964" y2="70476"/>
                          <a14:foregroundMark x1="64821" y1="71190" x2="64821" y2="71190"/>
                          <a14:foregroundMark x1="62321" y1="72381" x2="62321" y2="73095"/>
                          <a14:foregroundMark x1="68571" y1="75238" x2="69464" y2="75238"/>
                          <a14:foregroundMark x1="74643" y1="75000" x2="74643" y2="75000"/>
                          <a14:foregroundMark x1="67857" y1="81190" x2="67857" y2="81190"/>
                          <a14:foregroundMark x1="49464" y1="4762" x2="49464" y2="4762"/>
                          <a14:foregroundMark x1="49464" y1="5952" x2="49464" y2="5952"/>
                          <a14:foregroundMark x1="49464" y1="7619" x2="49464" y2="7619"/>
                          <a14:foregroundMark x1="49286" y1="8333" x2="49286" y2="8333"/>
                          <a14:foregroundMark x1="48929" y1="8810" x2="48929" y2="8810"/>
                          <a14:foregroundMark x1="48929" y1="8333" x2="48929" y2="8333"/>
                          <a14:foregroundMark x1="48929" y1="8095" x2="48929" y2="8095"/>
                          <a14:foregroundMark x1="49286" y1="7857" x2="49286" y2="7857"/>
                          <a14:foregroundMark x1="48929" y1="9286" x2="48929" y2="9286"/>
                          <a14:foregroundMark x1="48571" y1="9524" x2="48571" y2="9524"/>
                          <a14:foregroundMark x1="48750" y1="9048" x2="48750" y2="9048"/>
                          <a14:foregroundMark x1="48750" y1="8810" x2="48750" y2="8810"/>
                          <a14:foregroundMark x1="48750" y1="8571" x2="48750" y2="8571"/>
                          <a14:foregroundMark x1="48036" y1="10714" x2="48036" y2="10714"/>
                          <a14:foregroundMark x1="48214" y1="10952" x2="48214" y2="10952"/>
                          <a14:foregroundMark x1="47679" y1="11905" x2="47679" y2="11905"/>
                          <a14:foregroundMark x1="47679" y1="12857" x2="47679" y2="12857"/>
                          <a14:foregroundMark x1="47321" y1="12619" x2="47321" y2="12619"/>
                          <a14:foregroundMark x1="47857" y1="11429" x2="47857" y2="11429"/>
                          <a14:foregroundMark x1="48036" y1="11190" x2="48036" y2="11190"/>
                          <a14:foregroundMark x1="48393" y1="10000" x2="48393" y2="10000"/>
                          <a14:foregroundMark x1="48214" y1="9762" x2="48214" y2="9762"/>
                          <a14:foregroundMark x1="47500" y1="15476" x2="47500" y2="15476"/>
                          <a14:foregroundMark x1="47321" y1="16190" x2="47321" y2="16190"/>
                          <a14:foregroundMark x1="47321" y1="16905" x2="47321" y2="16905"/>
                          <a14:foregroundMark x1="47321" y1="15000" x2="47321" y2="15000"/>
                          <a14:foregroundMark x1="47321" y1="13333" x2="47321" y2="13333"/>
                          <a14:foregroundMark x1="38393" y1="34048" x2="38393" y2="34048"/>
                          <a14:foregroundMark x1="39107" y1="33333" x2="39107" y2="33333"/>
                          <a14:foregroundMark x1="38929" y1="32619" x2="38929" y2="32619"/>
                          <a14:foregroundMark x1="39464" y1="31667" x2="39464" y2="31667"/>
                          <a14:foregroundMark x1="39643" y1="30714" x2="39643" y2="30714"/>
                          <a14:foregroundMark x1="41250" y1="28810" x2="41250" y2="28810"/>
                          <a14:foregroundMark x1="41786" y1="27619" x2="41786" y2="27619"/>
                          <a14:foregroundMark x1="44643" y1="24762" x2="44643" y2="24762"/>
                          <a14:foregroundMark x1="44643" y1="24524" x2="44643" y2="24524"/>
                          <a14:foregroundMark x1="44286" y1="25000" x2="44286" y2="25000"/>
                          <a14:foregroundMark x1="43929" y1="25476" x2="43929" y2="25476"/>
                          <a14:foregroundMark x1="43571" y1="25714" x2="43571" y2="25714"/>
                          <a14:foregroundMark x1="55179" y1="25000" x2="55179" y2="25000"/>
                          <a14:foregroundMark x1="55714" y1="25714" x2="55714" y2="25714"/>
                          <a14:foregroundMark x1="56071" y1="26190" x2="56071" y2="26190"/>
                          <a14:foregroundMark x1="42679" y1="26429" x2="42679" y2="26429"/>
                          <a14:foregroundMark x1="43036" y1="26190" x2="43036" y2="26190"/>
                          <a14:foregroundMark x1="44107" y1="25000" x2="44107" y2="25000"/>
                          <a14:foregroundMark x1="27143" y1="70952" x2="27143" y2="70952"/>
                          <a14:foregroundMark x1="27500" y1="73571" x2="27500" y2="73810"/>
                          <a14:foregroundMark x1="27321" y1="76190" x2="27321" y2="76190"/>
                          <a14:foregroundMark x1="26429" y1="74286" x2="26429" y2="74286"/>
                          <a14:foregroundMark x1="24643" y1="74762" x2="24464" y2="74762"/>
                          <a14:foregroundMark x1="21964" y1="74286" x2="21964" y2="74286"/>
                          <a14:foregroundMark x1="21071" y1="74286" x2="21071" y2="74286"/>
                          <a14:foregroundMark x1="21071" y1="76667" x2="21250" y2="76905"/>
                          <a14:foregroundMark x1="21429" y1="78095" x2="21429" y2="78333"/>
                          <a14:foregroundMark x1="21429" y1="79286" x2="21429" y2="79286"/>
                          <a14:foregroundMark x1="23393" y1="80000" x2="23571" y2="80000"/>
                          <a14:foregroundMark x1="26607" y1="79762" x2="26786" y2="79762"/>
                          <a14:foregroundMark x1="29286" y1="79286" x2="29286" y2="79286"/>
                          <a14:foregroundMark x1="33571" y1="79048" x2="33750" y2="79048"/>
                          <a14:foregroundMark x1="37679" y1="78571" x2="37857" y2="78571"/>
                          <a14:foregroundMark x1="42500" y1="80000" x2="42500" y2="80000"/>
                          <a14:foregroundMark x1="46964" y1="80000" x2="46964" y2="80000"/>
                          <a14:foregroundMark x1="43571" y1="78095" x2="43571" y2="78095"/>
                          <a14:foregroundMark x1="48750" y1="80476" x2="48750" y2="80476"/>
                          <a14:foregroundMark x1="51786" y1="80000" x2="51786" y2="80000"/>
                          <a14:foregroundMark x1="35536" y1="80476" x2="35536" y2="80476"/>
                          <a14:foregroundMark x1="38929" y1="81190" x2="38929" y2="81190"/>
                          <a14:foregroundMark x1="33750" y1="81429" x2="33750" y2="81429"/>
                          <a14:foregroundMark x1="28929" y1="81667" x2="28929" y2="81667"/>
                          <a14:foregroundMark x1="27321" y1="81429" x2="27321" y2="81429"/>
                          <a14:foregroundMark x1="24643" y1="81905" x2="24643" y2="81905"/>
                          <a14:foregroundMark x1="20893" y1="81429" x2="20893" y2="81429"/>
                          <a14:foregroundMark x1="19821" y1="82143" x2="19821" y2="82143"/>
                          <a14:foregroundMark x1="20179" y1="70714" x2="20179" y2="70714"/>
                          <a14:foregroundMark x1="20179" y1="69286" x2="20179" y2="69286"/>
                          <a14:foregroundMark x1="19821" y1="68571" x2="19821" y2="68571"/>
                          <a14:foregroundMark x1="22500" y1="68810" x2="22500" y2="68810"/>
                          <a14:foregroundMark x1="22321" y1="68333" x2="22321" y2="68333"/>
                          <a14:foregroundMark x1="26964" y1="55714" x2="26964" y2="55714"/>
                          <a14:foregroundMark x1="27857" y1="55952" x2="27857" y2="55952"/>
                          <a14:foregroundMark x1="27679" y1="55476" x2="27679" y2="55476"/>
                          <a14:foregroundMark x1="26250" y1="57381" x2="26250" y2="57381"/>
                          <a14:foregroundMark x1="25893" y1="58095" x2="25893" y2="58095"/>
                          <a14:foregroundMark x1="25893" y1="59048" x2="25893" y2="59048"/>
                          <a14:foregroundMark x1="23750" y1="64524" x2="23750" y2="64524"/>
                          <a14:foregroundMark x1="23214" y1="65000" x2="23214" y2="65000"/>
                          <a14:foregroundMark x1="22679" y1="65238" x2="22679" y2="65238"/>
                          <a14:foregroundMark x1="22857" y1="64762" x2="22857" y2="64762"/>
                          <a14:foregroundMark x1="35000" y1="56190" x2="35000" y2="56190"/>
                          <a14:foregroundMark x1="36607" y1="53095" x2="36607" y2="53095"/>
                          <a14:foregroundMark x1="36250" y1="48095" x2="36250" y2="48095"/>
                          <a14:foregroundMark x1="36250" y1="51667" x2="36250" y2="51667"/>
                          <a14:foregroundMark x1="36429" y1="41667" x2="36429" y2="41667"/>
                          <a14:foregroundMark x1="36071" y1="42143" x2="36071" y2="42143"/>
                          <a14:foregroundMark x1="35536" y1="43333" x2="35536" y2="43333"/>
                          <a14:foregroundMark x1="35536" y1="42857" x2="35536" y2="42857"/>
                          <a14:foregroundMark x1="45179" y1="23095" x2="45179" y2="23095"/>
                          <a14:foregroundMark x1="24821" y1="67381" x2="24821" y2="67381"/>
                          <a14:backgroundMark x1="23571" y1="48095" x2="23571" y2="48095"/>
                          <a14:backgroundMark x1="71964" y1="44762" x2="71964" y2="44762"/>
                          <a14:backgroundMark x1="23214" y1="66905" x2="23214" y2="6690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8" r="23141" b="32329"/>
            <a:stretch/>
          </p:blipFill>
          <p:spPr>
            <a:xfrm>
              <a:off x="6248598" y="3248420"/>
              <a:ext cx="4469559" cy="361039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 userDrawn="1"/>
          </p:nvSpPr>
          <p:spPr>
            <a:xfrm>
              <a:off x="6248598" y="3248420"/>
              <a:ext cx="4469559" cy="360958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74177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9938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raw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9035148" y="3200400"/>
            <a:ext cx="3158269" cy="3657600"/>
            <a:chOff x="8728931" y="2695769"/>
            <a:chExt cx="3158269" cy="3657600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931" y="2695769"/>
              <a:ext cx="3158269" cy="365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8730725" y="2695769"/>
              <a:ext cx="3154680" cy="3657600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4757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Dra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9033731" y="3200400"/>
            <a:ext cx="3158269" cy="3657600"/>
            <a:chOff x="8728931" y="2695769"/>
            <a:chExt cx="3158269" cy="36576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931" y="2695769"/>
              <a:ext cx="3158269" cy="365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/>
            <p:cNvSpPr/>
            <p:nvPr userDrawn="1"/>
          </p:nvSpPr>
          <p:spPr>
            <a:xfrm>
              <a:off x="8730725" y="2695769"/>
              <a:ext cx="3154680" cy="3657600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1" name="Straight Connector 10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2057400"/>
            <a:ext cx="10728960" cy="1645920"/>
          </a:xfrm>
        </p:spPr>
        <p:txBody>
          <a:bodyPr/>
          <a:lstStyle>
            <a:lvl1pPr algn="l">
              <a:defRPr>
                <a:solidFill>
                  <a:srgbClr val="2228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3810000"/>
            <a:ext cx="8534400" cy="14478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9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2057400"/>
            <a:ext cx="10728960" cy="1645920"/>
          </a:xfrm>
        </p:spPr>
        <p:txBody>
          <a:bodyPr/>
          <a:lstStyle>
            <a:lvl1pPr algn="l">
              <a:defRPr>
                <a:solidFill>
                  <a:srgbClr val="2228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3810000"/>
            <a:ext cx="8534400" cy="14478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4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with Cha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722441" y="3248420"/>
            <a:ext cx="4469559" cy="3610393"/>
            <a:chOff x="6248598" y="3248420"/>
            <a:chExt cx="4469559" cy="3610393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1" b="82143" l="19821" r="98750">
                          <a14:foregroundMark x1="45179" y1="66190" x2="45714" y2="66429"/>
                          <a14:foregroundMark x1="57143" y1="65714" x2="57143" y2="65714"/>
                          <a14:foregroundMark x1="56607" y1="69048" x2="56607" y2="69048"/>
                          <a14:foregroundMark x1="48929" y1="10476" x2="48929" y2="10476"/>
                          <a14:foregroundMark x1="48036" y1="12143" x2="48036" y2="12143"/>
                          <a14:foregroundMark x1="47679" y1="13095" x2="47679" y2="13095"/>
                          <a14:foregroundMark x1="47321" y1="14048" x2="47321" y2="14048"/>
                          <a14:foregroundMark x1="47679" y1="18571" x2="47679" y2="18571"/>
                          <a14:foregroundMark x1="47321" y1="20000" x2="47321" y2="20000"/>
                          <a14:foregroundMark x1="47321" y1="20238" x2="47321" y2="20238"/>
                          <a14:foregroundMark x1="49643" y1="9524" x2="49643" y2="9524"/>
                          <a14:foregroundMark x1="49464" y1="8571" x2="49464" y2="8571"/>
                          <a14:foregroundMark x1="70893" y1="64524" x2="70893" y2="64524"/>
                          <a14:foregroundMark x1="65536" y1="62381" x2="65536" y2="62381"/>
                          <a14:foregroundMark x1="68929" y1="58571" x2="68929" y2="58571"/>
                          <a14:foregroundMark x1="70179" y1="57143" x2="70179" y2="57143"/>
                          <a14:foregroundMark x1="68929" y1="55000" x2="68929" y2="55000"/>
                          <a14:foregroundMark x1="71964" y1="60952" x2="71964" y2="60952"/>
                          <a14:foregroundMark x1="72321" y1="61429" x2="72321" y2="61429"/>
                          <a14:foregroundMark x1="75357" y1="63333" x2="75357" y2="63333"/>
                          <a14:foregroundMark x1="75357" y1="63571" x2="75357" y2="63571"/>
                          <a14:foregroundMark x1="70714" y1="69524" x2="70714" y2="69524"/>
                          <a14:foregroundMark x1="67321" y1="70476" x2="66964" y2="70476"/>
                          <a14:foregroundMark x1="64821" y1="71190" x2="64821" y2="71190"/>
                          <a14:foregroundMark x1="62321" y1="72381" x2="62321" y2="73095"/>
                          <a14:foregroundMark x1="68571" y1="75238" x2="69464" y2="75238"/>
                          <a14:foregroundMark x1="74643" y1="75000" x2="74643" y2="75000"/>
                          <a14:foregroundMark x1="67857" y1="81190" x2="67857" y2="81190"/>
                          <a14:foregroundMark x1="49464" y1="4762" x2="49464" y2="4762"/>
                          <a14:foregroundMark x1="49464" y1="5952" x2="49464" y2="5952"/>
                          <a14:foregroundMark x1="49464" y1="7619" x2="49464" y2="7619"/>
                          <a14:foregroundMark x1="49286" y1="8333" x2="49286" y2="8333"/>
                          <a14:foregroundMark x1="48929" y1="8810" x2="48929" y2="8810"/>
                          <a14:foregroundMark x1="48929" y1="8333" x2="48929" y2="8333"/>
                          <a14:foregroundMark x1="48929" y1="8095" x2="48929" y2="8095"/>
                          <a14:foregroundMark x1="49286" y1="7857" x2="49286" y2="7857"/>
                          <a14:foregroundMark x1="48929" y1="9286" x2="48929" y2="9286"/>
                          <a14:foregroundMark x1="48571" y1="9524" x2="48571" y2="9524"/>
                          <a14:foregroundMark x1="48750" y1="9048" x2="48750" y2="9048"/>
                          <a14:foregroundMark x1="48750" y1="8810" x2="48750" y2="8810"/>
                          <a14:foregroundMark x1="48750" y1="8571" x2="48750" y2="8571"/>
                          <a14:foregroundMark x1="48036" y1="10714" x2="48036" y2="10714"/>
                          <a14:foregroundMark x1="48214" y1="10952" x2="48214" y2="10952"/>
                          <a14:foregroundMark x1="47679" y1="11905" x2="47679" y2="11905"/>
                          <a14:foregroundMark x1="47679" y1="12857" x2="47679" y2="12857"/>
                          <a14:foregroundMark x1="47321" y1="12619" x2="47321" y2="12619"/>
                          <a14:foregroundMark x1="47857" y1="11429" x2="47857" y2="11429"/>
                          <a14:foregroundMark x1="48036" y1="11190" x2="48036" y2="11190"/>
                          <a14:foregroundMark x1="48393" y1="10000" x2="48393" y2="10000"/>
                          <a14:foregroundMark x1="48214" y1="9762" x2="48214" y2="9762"/>
                          <a14:foregroundMark x1="47500" y1="15476" x2="47500" y2="15476"/>
                          <a14:foregroundMark x1="47321" y1="16190" x2="47321" y2="16190"/>
                          <a14:foregroundMark x1="47321" y1="16905" x2="47321" y2="16905"/>
                          <a14:foregroundMark x1="47321" y1="15000" x2="47321" y2="15000"/>
                          <a14:foregroundMark x1="47321" y1="13333" x2="47321" y2="13333"/>
                          <a14:foregroundMark x1="38393" y1="34048" x2="38393" y2="34048"/>
                          <a14:foregroundMark x1="39107" y1="33333" x2="39107" y2="33333"/>
                          <a14:foregroundMark x1="38929" y1="32619" x2="38929" y2="32619"/>
                          <a14:foregroundMark x1="39464" y1="31667" x2="39464" y2="31667"/>
                          <a14:foregroundMark x1="39643" y1="30714" x2="39643" y2="30714"/>
                          <a14:foregroundMark x1="41250" y1="28810" x2="41250" y2="28810"/>
                          <a14:foregroundMark x1="41786" y1="27619" x2="41786" y2="27619"/>
                          <a14:foregroundMark x1="44643" y1="24762" x2="44643" y2="24762"/>
                          <a14:foregroundMark x1="44643" y1="24524" x2="44643" y2="24524"/>
                          <a14:foregroundMark x1="44286" y1="25000" x2="44286" y2="25000"/>
                          <a14:foregroundMark x1="43929" y1="25476" x2="43929" y2="25476"/>
                          <a14:foregroundMark x1="43571" y1="25714" x2="43571" y2="25714"/>
                          <a14:foregroundMark x1="55179" y1="25000" x2="55179" y2="25000"/>
                          <a14:foregroundMark x1="55714" y1="25714" x2="55714" y2="25714"/>
                          <a14:foregroundMark x1="56071" y1="26190" x2="56071" y2="26190"/>
                          <a14:foregroundMark x1="42679" y1="26429" x2="42679" y2="26429"/>
                          <a14:foregroundMark x1="43036" y1="26190" x2="43036" y2="26190"/>
                          <a14:foregroundMark x1="44107" y1="25000" x2="44107" y2="25000"/>
                          <a14:foregroundMark x1="27143" y1="70952" x2="27143" y2="70952"/>
                          <a14:foregroundMark x1="27500" y1="73571" x2="27500" y2="73810"/>
                          <a14:foregroundMark x1="27321" y1="76190" x2="27321" y2="76190"/>
                          <a14:foregroundMark x1="26429" y1="74286" x2="26429" y2="74286"/>
                          <a14:foregroundMark x1="24643" y1="74762" x2="24464" y2="74762"/>
                          <a14:foregroundMark x1="21964" y1="74286" x2="21964" y2="74286"/>
                          <a14:foregroundMark x1="21071" y1="74286" x2="21071" y2="74286"/>
                          <a14:foregroundMark x1="21071" y1="76667" x2="21250" y2="76905"/>
                          <a14:foregroundMark x1="21429" y1="78095" x2="21429" y2="78333"/>
                          <a14:foregroundMark x1="21429" y1="79286" x2="21429" y2="79286"/>
                          <a14:foregroundMark x1="23393" y1="80000" x2="23571" y2="80000"/>
                          <a14:foregroundMark x1="26607" y1="79762" x2="26786" y2="79762"/>
                          <a14:foregroundMark x1="29286" y1="79286" x2="29286" y2="79286"/>
                          <a14:foregroundMark x1="33571" y1="79048" x2="33750" y2="79048"/>
                          <a14:foregroundMark x1="37679" y1="78571" x2="37857" y2="78571"/>
                          <a14:foregroundMark x1="42500" y1="80000" x2="42500" y2="80000"/>
                          <a14:foregroundMark x1="46964" y1="80000" x2="46964" y2="80000"/>
                          <a14:foregroundMark x1="43571" y1="78095" x2="43571" y2="78095"/>
                          <a14:foregroundMark x1="48750" y1="80476" x2="48750" y2="80476"/>
                          <a14:foregroundMark x1="51786" y1="80000" x2="51786" y2="80000"/>
                          <a14:foregroundMark x1="35536" y1="80476" x2="35536" y2="80476"/>
                          <a14:foregroundMark x1="38929" y1="81190" x2="38929" y2="81190"/>
                          <a14:foregroundMark x1="33750" y1="81429" x2="33750" y2="81429"/>
                          <a14:foregroundMark x1="28929" y1="81667" x2="28929" y2="81667"/>
                          <a14:foregroundMark x1="27321" y1="81429" x2="27321" y2="81429"/>
                          <a14:foregroundMark x1="24643" y1="81905" x2="24643" y2="81905"/>
                          <a14:foregroundMark x1="20893" y1="81429" x2="20893" y2="81429"/>
                          <a14:foregroundMark x1="19821" y1="82143" x2="19821" y2="82143"/>
                          <a14:foregroundMark x1="20179" y1="70714" x2="20179" y2="70714"/>
                          <a14:foregroundMark x1="20179" y1="69286" x2="20179" y2="69286"/>
                          <a14:foregroundMark x1="19821" y1="68571" x2="19821" y2="68571"/>
                          <a14:foregroundMark x1="22500" y1="68810" x2="22500" y2="68810"/>
                          <a14:foregroundMark x1="22321" y1="68333" x2="22321" y2="68333"/>
                          <a14:foregroundMark x1="26964" y1="55714" x2="26964" y2="55714"/>
                          <a14:foregroundMark x1="27857" y1="55952" x2="27857" y2="55952"/>
                          <a14:foregroundMark x1="27679" y1="55476" x2="27679" y2="55476"/>
                          <a14:foregroundMark x1="26250" y1="57381" x2="26250" y2="57381"/>
                          <a14:foregroundMark x1="25893" y1="58095" x2="25893" y2="58095"/>
                          <a14:foregroundMark x1="25893" y1="59048" x2="25893" y2="59048"/>
                          <a14:foregroundMark x1="23750" y1="64524" x2="23750" y2="64524"/>
                          <a14:foregroundMark x1="23214" y1="65000" x2="23214" y2="65000"/>
                          <a14:foregroundMark x1="22679" y1="65238" x2="22679" y2="65238"/>
                          <a14:foregroundMark x1="22857" y1="64762" x2="22857" y2="64762"/>
                          <a14:foregroundMark x1="35000" y1="56190" x2="35000" y2="56190"/>
                          <a14:foregroundMark x1="36607" y1="53095" x2="36607" y2="53095"/>
                          <a14:foregroundMark x1="36250" y1="48095" x2="36250" y2="48095"/>
                          <a14:foregroundMark x1="36250" y1="51667" x2="36250" y2="51667"/>
                          <a14:foregroundMark x1="36429" y1="41667" x2="36429" y2="41667"/>
                          <a14:foregroundMark x1="36071" y1="42143" x2="36071" y2="42143"/>
                          <a14:foregroundMark x1="35536" y1="43333" x2="35536" y2="43333"/>
                          <a14:foregroundMark x1="35536" y1="42857" x2="35536" y2="42857"/>
                          <a14:foregroundMark x1="45179" y1="23095" x2="45179" y2="23095"/>
                          <a14:foregroundMark x1="24821" y1="67381" x2="24821" y2="67381"/>
                          <a14:backgroundMark x1="23571" y1="48095" x2="23571" y2="48095"/>
                          <a14:backgroundMark x1="71964" y1="44762" x2="71964" y2="44762"/>
                          <a14:backgroundMark x1="23214" y1="66905" x2="23214" y2="6690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8" r="23141" b="32329"/>
            <a:stretch/>
          </p:blipFill>
          <p:spPr>
            <a:xfrm>
              <a:off x="6248598" y="3248420"/>
              <a:ext cx="4469559" cy="361039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6248598" y="3248420"/>
              <a:ext cx="4469559" cy="360958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3810000"/>
            <a:ext cx="10728960" cy="1645920"/>
          </a:xfrm>
        </p:spPr>
        <p:txBody>
          <a:bodyPr anchor="t"/>
          <a:lstStyle>
            <a:lvl1pPr algn="l">
              <a:defRPr cap="all" baseline="0">
                <a:solidFill>
                  <a:srgbClr val="22283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60600"/>
            <a:ext cx="8534400" cy="144780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09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with Panor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outlinege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3270"/>
            <a:ext cx="12192000" cy="113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3810000"/>
            <a:ext cx="10728960" cy="1645920"/>
          </a:xfrm>
        </p:spPr>
        <p:txBody>
          <a:bodyPr anchor="t"/>
          <a:lstStyle>
            <a:lvl1pPr algn="l">
              <a:defRPr cap="all" baseline="0">
                <a:solidFill>
                  <a:srgbClr val="22283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60600"/>
            <a:ext cx="8534400" cy="144780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08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with Dra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033731" y="3200400"/>
            <a:ext cx="3158269" cy="3657600"/>
            <a:chOff x="8728931" y="2695769"/>
            <a:chExt cx="3158269" cy="365760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931" y="2695769"/>
              <a:ext cx="3158269" cy="365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ectangle 13"/>
            <p:cNvSpPr/>
            <p:nvPr userDrawn="1"/>
          </p:nvSpPr>
          <p:spPr>
            <a:xfrm>
              <a:off x="8730725" y="2695769"/>
              <a:ext cx="3154680" cy="3657600"/>
            </a:xfrm>
            <a:prstGeom prst="rect">
              <a:avLst/>
            </a:prstGeom>
            <a:solidFill>
              <a:srgbClr val="FFFFF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3810000"/>
            <a:ext cx="10728960" cy="1645920"/>
          </a:xfrm>
        </p:spPr>
        <p:txBody>
          <a:bodyPr anchor="t"/>
          <a:lstStyle>
            <a:lvl1pPr algn="l">
              <a:defRPr cap="all" baseline="0">
                <a:solidFill>
                  <a:srgbClr val="22283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60600"/>
            <a:ext cx="8534400" cy="144780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8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1920" y="1143000"/>
            <a:ext cx="120700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508002" y="644104"/>
            <a:ext cx="6175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dirty="0">
                <a:solidFill>
                  <a:srgbClr val="222831"/>
                </a:solidFill>
                <a:latin typeface="Bell MT" panose="02020503060305020303" pitchFamily="18" charset="0"/>
              </a:rPr>
              <a:t>United States Naval</a:t>
            </a:r>
            <a:r>
              <a:rPr lang="en-US" sz="2800" cap="all" baseline="0" dirty="0">
                <a:solidFill>
                  <a:srgbClr val="222831"/>
                </a:solidFill>
                <a:latin typeface="Bell MT" panose="02020503060305020303" pitchFamily="18" charset="0"/>
              </a:rPr>
              <a:t> Academy</a:t>
            </a:r>
            <a:endParaRPr lang="en-US" sz="2800" cap="all" dirty="0">
              <a:solidFill>
                <a:srgbClr val="222831"/>
              </a:solidFill>
              <a:latin typeface="Bell MT" panose="02020503060305020303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08000" y="1129909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cap="small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Weapons, Robotics, and Control</a:t>
            </a:r>
            <a:r>
              <a:rPr lang="en-US" sz="2800" b="0" i="0" cap="small" baseline="0" dirty="0">
                <a:solidFill>
                  <a:srgbClr val="2228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Engineering</a:t>
            </a:r>
            <a:endParaRPr lang="en-US" sz="2800" b="0" i="0" cap="small" dirty="0">
              <a:solidFill>
                <a:srgbClr val="22283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04800" y="685800"/>
            <a:ext cx="0" cy="5029200"/>
          </a:xfrm>
          <a:prstGeom prst="line">
            <a:avLst/>
          </a:prstGeom>
          <a:ln w="1905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0439399" y="121920"/>
            <a:ext cx="1600201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8000" y="3810000"/>
            <a:ext cx="10728960" cy="1645920"/>
          </a:xfrm>
        </p:spPr>
        <p:txBody>
          <a:bodyPr anchor="t"/>
          <a:lstStyle>
            <a:lvl1pPr algn="l">
              <a:defRPr cap="all" baseline="0">
                <a:solidFill>
                  <a:srgbClr val="22283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60600"/>
            <a:ext cx="8534400" cy="1447800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92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11582400" cy="4937760"/>
          </a:xfrm>
        </p:spPr>
        <p:txBody>
          <a:bodyPr/>
          <a:lstStyle>
            <a:lvl1pPr marL="284163" indent="-284163">
              <a:buFont typeface="Wingdings" panose="05000000000000000000" pitchFamily="2" charset="2"/>
              <a:buChar char="§"/>
              <a:defRPr/>
            </a:lvl1pPr>
            <a:lvl2pPr marL="517525" indent="-233363">
              <a:buFont typeface="Arial" panose="020B0604020202020204" pitchFamily="34" charset="0"/>
              <a:buChar char="•"/>
              <a:defRPr/>
            </a:lvl2pPr>
            <a:lvl3pPr marL="801688" indent="-284163">
              <a:buFont typeface="Wingdings" panose="05000000000000000000" pitchFamily="2" charset="2"/>
              <a:buChar char="Ø"/>
              <a:defRPr/>
            </a:lvl3pPr>
            <a:lvl4pPr marL="1027113" indent="-225425">
              <a:defRPr/>
            </a:lvl4pPr>
            <a:lvl5pPr marL="1258888" indent="-233363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7C38C-E984-42F5-BAF1-897CAA9D820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1295400"/>
            <a:ext cx="11582400" cy="0"/>
          </a:xfrm>
          <a:prstGeom prst="line">
            <a:avLst/>
          </a:prstGeom>
          <a:ln w="38100">
            <a:solidFill>
              <a:srgbClr val="2228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26720" y="1328470"/>
            <a:ext cx="11460480" cy="0"/>
          </a:xfrm>
          <a:prstGeom prst="line">
            <a:avLst/>
          </a:prstGeom>
          <a:ln w="38100">
            <a:solidFill>
              <a:srgbClr val="17A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357670"/>
            <a:ext cx="1158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5793" r="63881" b="15793"/>
          <a:stretch/>
        </p:blipFill>
        <p:spPr>
          <a:xfrm>
            <a:off x="11009744" y="337120"/>
            <a:ext cx="914400" cy="1045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115824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416678"/>
            <a:ext cx="1950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15-Dec-14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416678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6800" y="6416678"/>
            <a:ext cx="1950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1E4E1-59A4-4EC2-94A2-98FE0D5174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0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2" r:id="rId2"/>
    <p:sldLayoutId id="2147483726" r:id="rId3"/>
    <p:sldLayoutId id="2147483723" r:id="rId4"/>
    <p:sldLayoutId id="2147483710" r:id="rId5"/>
    <p:sldLayoutId id="2147483714" r:id="rId6"/>
    <p:sldLayoutId id="2147483727" r:id="rId7"/>
    <p:sldLayoutId id="2147483711" r:id="rId8"/>
    <p:sldLayoutId id="2147483698" r:id="rId9"/>
    <p:sldLayoutId id="2147483715" r:id="rId10"/>
    <p:sldLayoutId id="2147483700" r:id="rId11"/>
    <p:sldLayoutId id="2147483716" r:id="rId12"/>
    <p:sldLayoutId id="2147483701" r:id="rId13"/>
    <p:sldLayoutId id="2147483717" r:id="rId14"/>
    <p:sldLayoutId id="2147483702" r:id="rId15"/>
    <p:sldLayoutId id="2147483718" r:id="rId16"/>
    <p:sldLayoutId id="2147483705" r:id="rId17"/>
    <p:sldLayoutId id="2147483719" r:id="rId18"/>
    <p:sldLayoutId id="2147483703" r:id="rId19"/>
    <p:sldLayoutId id="2147483708" r:id="rId20"/>
    <p:sldLayoutId id="2147483720" r:id="rId21"/>
    <p:sldLayoutId id="2147483724" r:id="rId22"/>
    <p:sldLayoutId id="2147483712" r:id="rId23"/>
    <p:sldLayoutId id="2147483709" r:id="rId24"/>
    <p:sldLayoutId id="2147483721" r:id="rId25"/>
    <p:sldLayoutId id="2147483725" r:id="rId2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25" indent="-22383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76225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88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58888" indent="-233363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ystems.Engineering.at.USNA" TargetMode="External"/><Relationship Id="rId2" Type="http://schemas.openxmlformats.org/officeDocument/2006/relationships/hyperlink" Target="http://intranet.usna.edu/WRC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acebook.com/Robotics.and.Control.Engineering.at.USNA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replit.com/languages/python3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ython-Crash-Course-2nd-Edition/dp/1593279280/ref=sr_1_1?crid=1ISYZOYFXLWQB&amp;keywords=python+crash+course&amp;qid=1660596631&amp;sprefix=python+crash+course%2Caps%2C60&amp;sr=8-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EW200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Programming and Design</a:t>
            </a:r>
          </a:p>
        </p:txBody>
      </p:sp>
    </p:spTree>
    <p:extLst>
      <p:ext uri="{BB962C8B-B14F-4D97-AF65-F5344CB8AC3E}">
        <p14:creationId xmlns:p14="http://schemas.microsoft.com/office/powerpoint/2010/main" val="317842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Devices in the Classroom</a:t>
            </a:r>
            <a:br>
              <a:rPr lang="en-US" dirty="0"/>
            </a:br>
            <a:endParaRPr lang="en-US" sz="1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You should always be working on EW200 related materials during class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Laptops should be shut (unless you are programming or working on an assignment)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Manage email, your social media presence, your Navy Federal account, and your online bingo games outside of class</a:t>
            </a:r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4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This Major About?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05000" y="1676400"/>
            <a:ext cx="83820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54864" tIns="91440" rtlCol="0">
            <a:normAutofit fontScale="92500"/>
          </a:bodyPr>
          <a:lstStyle/>
          <a:p>
            <a:pPr marL="438912" indent="-165100">
              <a:buClr>
                <a:schemeClr val="accent1"/>
              </a:buClr>
              <a:buSzPct val="80000"/>
              <a:defRPr/>
            </a:pPr>
            <a:r>
              <a:rPr lang="en-US" sz="3200" u="sng" dirty="0"/>
              <a:t>Autonomous</a:t>
            </a:r>
            <a:r>
              <a:rPr lang="en-US" sz="2000" dirty="0"/>
              <a:t>: Robotics &amp; Control Engineers make automated machines </a:t>
            </a:r>
            <a:endParaRPr lang="en-US" sz="1000" dirty="0"/>
          </a:p>
          <a:p>
            <a:pPr lvl="1">
              <a:spcBef>
                <a:spcPct val="20000"/>
              </a:spcBef>
              <a:buClr>
                <a:schemeClr val="accent2"/>
              </a:buClr>
              <a:buSzPct val="90000"/>
              <a:defRPr/>
            </a:pPr>
            <a:r>
              <a:rPr lang="en-US" sz="2800" dirty="0">
                <a:solidFill>
                  <a:srgbClr val="063DE8"/>
                </a:solidFill>
              </a:rPr>
              <a:t>ex. robot, unmanned vehicle, autopilot, smart munitions, automated spacecraft, smart homes, etc.</a:t>
            </a:r>
          </a:p>
          <a:p>
            <a:pPr marL="438912" indent="-165100">
              <a:buClr>
                <a:schemeClr val="accent1"/>
              </a:buClr>
              <a:buSzPct val="80000"/>
              <a:buFont typeface="Wingdings 2"/>
              <a:buChar char=""/>
              <a:defRPr/>
            </a:pPr>
            <a:endParaRPr lang="en-US" sz="2000" dirty="0">
              <a:solidFill>
                <a:srgbClr val="063DE8"/>
              </a:solidFill>
            </a:endParaRPr>
          </a:p>
          <a:p>
            <a:pPr marL="438912" indent="-165100">
              <a:buClr>
                <a:schemeClr val="accent1"/>
              </a:buClr>
              <a:buSzPct val="80000"/>
              <a:defRPr/>
            </a:pPr>
            <a:r>
              <a:rPr lang="en-US" sz="3200" u="sng" dirty="0"/>
              <a:t>Interdisciplinary</a:t>
            </a:r>
            <a:r>
              <a:rPr lang="en-US" sz="2000" dirty="0"/>
              <a:t>: Use Electrical, Mechanical, and Computer Eng. </a:t>
            </a:r>
            <a:endParaRPr lang="en-US" sz="800" dirty="0"/>
          </a:p>
          <a:p>
            <a:pPr lvl="1">
              <a:spcBef>
                <a:spcPct val="20000"/>
              </a:spcBef>
              <a:buClr>
                <a:schemeClr val="accent2"/>
              </a:buClr>
              <a:buSzPct val="90000"/>
              <a:defRPr/>
            </a:pPr>
            <a:r>
              <a:rPr lang="en-US" sz="2800" i="1" dirty="0">
                <a:solidFill>
                  <a:srgbClr val="063DE8"/>
                </a:solidFill>
              </a:rPr>
              <a:t>sensors</a:t>
            </a:r>
            <a:r>
              <a:rPr lang="en-US" sz="2800" dirty="0">
                <a:solidFill>
                  <a:srgbClr val="063DE8"/>
                </a:solidFill>
              </a:rPr>
              <a:t>  +  </a:t>
            </a:r>
            <a:r>
              <a:rPr lang="en-US" sz="2800" i="1" dirty="0">
                <a:solidFill>
                  <a:srgbClr val="063DE8"/>
                </a:solidFill>
              </a:rPr>
              <a:t>motors + computers</a:t>
            </a:r>
            <a:r>
              <a:rPr lang="en-US" sz="2800" dirty="0">
                <a:solidFill>
                  <a:srgbClr val="063DE8"/>
                </a:solidFill>
              </a:rPr>
              <a:t>  = </a:t>
            </a:r>
            <a:r>
              <a:rPr lang="en-US" sz="2800" i="1" dirty="0">
                <a:solidFill>
                  <a:srgbClr val="063DE8"/>
                </a:solidFill>
              </a:rPr>
              <a:t>smart devices</a:t>
            </a:r>
          </a:p>
          <a:p>
            <a:pPr marL="731520" lvl="1" indent="-274320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/>
            </a:pPr>
            <a:endParaRPr lang="en-US" sz="2800" i="1" dirty="0">
              <a:solidFill>
                <a:srgbClr val="063DE8"/>
              </a:solidFill>
            </a:endParaRPr>
          </a:p>
          <a:p>
            <a:pPr marL="438912" indent="-165100">
              <a:buClr>
                <a:schemeClr val="accent1"/>
              </a:buClr>
              <a:buSzPct val="80000"/>
              <a:defRPr/>
            </a:pPr>
            <a:r>
              <a:rPr lang="en-US" sz="3200" u="sng" dirty="0"/>
              <a:t>Control and Sensing</a:t>
            </a:r>
            <a:r>
              <a:rPr lang="en-US" sz="2000" dirty="0"/>
              <a:t>:  </a:t>
            </a:r>
          </a:p>
          <a:p>
            <a:pPr marL="438912" indent="-165100">
              <a:buClr>
                <a:schemeClr val="accent1"/>
              </a:buClr>
              <a:buSzPct val="80000"/>
              <a:defRPr/>
            </a:pPr>
            <a:r>
              <a:rPr lang="en-US" sz="2000" dirty="0"/>
              <a:t>	A science in their own right.  Systems that understand and respond to environment. </a:t>
            </a:r>
            <a:endParaRPr lang="en-US" sz="800" dirty="0"/>
          </a:p>
          <a:p>
            <a:pPr lvl="1">
              <a:spcBef>
                <a:spcPct val="20000"/>
              </a:spcBef>
              <a:buClr>
                <a:schemeClr val="accent2"/>
              </a:buClr>
              <a:buSzPct val="90000"/>
              <a:defRPr/>
            </a:pPr>
            <a:r>
              <a:rPr lang="en-US" sz="2800" dirty="0">
                <a:solidFill>
                  <a:srgbClr val="063DE8"/>
                </a:solidFill>
              </a:rPr>
              <a:t>Image Processing, Sensor Fusion, System Modeling, etc.</a:t>
            </a:r>
          </a:p>
        </p:txBody>
      </p:sp>
    </p:spTree>
    <p:extLst>
      <p:ext uri="{BB962C8B-B14F-4D97-AF65-F5344CB8AC3E}">
        <p14:creationId xmlns:p14="http://schemas.microsoft.com/office/powerpoint/2010/main" val="295580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dirty="0">
                <a:hlinkClick r:id="rId2"/>
              </a:rPr>
              <a:t>http://intranet.usna.edu/WRC/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Facebook: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800" dirty="0"/>
              <a:t>Robotics &amp; Control Engineering at the US Naval Academy</a:t>
            </a:r>
          </a:p>
          <a:p>
            <a:pPr marL="438150" indent="476250">
              <a:buNone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>
                <a:hlinkClick r:id="rId4"/>
              </a:rPr>
              <a:t>https://www.facebook.com/Robotics.and.Control.Engineering.at.USNA/</a:t>
            </a:r>
            <a:endParaRPr lang="en-US" sz="2000" dirty="0"/>
          </a:p>
          <a:p>
            <a:pPr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95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ERC Major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9A1A9-68A6-40E7-9DA7-B81D28E0D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4" t="73575" r="37500" b="6702"/>
          <a:stretch/>
        </p:blipFill>
        <p:spPr>
          <a:xfrm>
            <a:off x="152400" y="1828800"/>
            <a:ext cx="5410200" cy="4229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EC711D-75E7-4C8F-B579-ACBA046A1BDE}"/>
              </a:ext>
            </a:extLst>
          </p:cNvPr>
          <p:cNvSpPr/>
          <p:nvPr/>
        </p:nvSpPr>
        <p:spPr>
          <a:xfrm>
            <a:off x="5486400" y="1926112"/>
            <a:ext cx="6096000" cy="41319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u="sng" dirty="0">
                <a:solidFill>
                  <a:srgbClr val="000000"/>
                </a:solidFill>
                <a:latin typeface="Arial" panose="020B0604020202020204" pitchFamily="34" charset="0"/>
              </a:rPr>
              <a:t>Estimation &amp; Control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EW413 Digital Control Systems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EW456 Autonomous Vehicles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EW418 Optimal Control and Estimation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b="1" u="sng" dirty="0">
                <a:solidFill>
                  <a:srgbClr val="000000"/>
                </a:solidFill>
                <a:latin typeface="Arial" panose="020B0604020202020204" pitchFamily="34" charset="0"/>
              </a:rPr>
              <a:t>Cyber Physical Systems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EW430 Embedded Systems  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EW432 Internet of Things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b="1" u="sng" dirty="0">
                <a:solidFill>
                  <a:srgbClr val="000000"/>
                </a:solidFill>
                <a:latin typeface="Arial" panose="020B0604020202020204" pitchFamily="34" charset="0"/>
              </a:rPr>
              <a:t>Engineering Management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EW461 Quantitative Methods for Management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EW464 Engineering Economics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EW462 Emerging Technologies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b="1" u="sng" dirty="0">
                <a:solidFill>
                  <a:srgbClr val="000000"/>
                </a:solidFill>
                <a:latin typeface="Arial" panose="020B0604020202020204" pitchFamily="34" charset="0"/>
              </a:rPr>
              <a:t>Robotics (select at least one)</a:t>
            </a:r>
            <a:br>
              <a:rPr lang="en-US" sz="105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EW450 Introduction to Robotic Systems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EW456 Autonomous Vehicles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EW451 Mobile Robot Design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EW452 Advanced Topics in Robotics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EW453 Introduction to Computer Vision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b="1" u="sng" dirty="0">
                <a:solidFill>
                  <a:srgbClr val="000000"/>
                </a:solidFill>
                <a:latin typeface="Arial" panose="020B0604020202020204" pitchFamily="34" charset="0"/>
              </a:rPr>
              <a:t>Signal Processing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EE432 Digital Signal Processing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EW453 Introduction to Computer Vision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163D3-10EC-4098-BF7D-773D53CB64BC}"/>
              </a:ext>
            </a:extLst>
          </p:cNvPr>
          <p:cNvSpPr/>
          <p:nvPr/>
        </p:nvSpPr>
        <p:spPr>
          <a:xfrm>
            <a:off x="8153400" y="1409216"/>
            <a:ext cx="6096000" cy="403956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/>
          </a:p>
          <a:p>
            <a:r>
              <a:rPr lang="en-US" sz="1050" b="1" u="sng" dirty="0">
                <a:solidFill>
                  <a:srgbClr val="000000"/>
                </a:solidFill>
                <a:latin typeface="Arial" panose="020B0604020202020204" pitchFamily="34" charset="0"/>
              </a:rPr>
              <a:t>Additional Major Elective Courses: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EW470 Desktop Manufacturing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EW485A Lasers in a Maritime Environment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EW485B Control of Multi-Agent Networks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EW485D Control of Physiological Systems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EW486D Advanced Topics in Naval Weapons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EW486A Data Science &amp; AI for Robotics &amp; Control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EW486F Experimental Implementations for Unmanned Systems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EW495/6 Robotics &amp; Control Engineering Research</a:t>
            </a:r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050" dirty="0"/>
          </a:p>
          <a:p>
            <a:b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05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050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050" u="sng" dirty="0">
                <a:solidFill>
                  <a:srgbClr val="000000"/>
                </a:solidFill>
                <a:latin typeface="Arial" panose="020B0604020202020204" pitchFamily="34" charset="0"/>
              </a:rPr>
              <a:t>Other Offerings and Special Topics: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EW281C “School of Drones” – quadrotors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EW282C “School of Drones” – fixed wing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EW282 Intro to Laser Research</a:t>
            </a:r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</a:rPr>
              <a:t>EW481/482/495 Midshipman research &amp; special topics</a:t>
            </a:r>
            <a:endParaRPr lang="en-US" sz="1050" dirty="0"/>
          </a:p>
          <a:p>
            <a:br>
              <a:rPr lang="en-US" sz="1050" dirty="0"/>
            </a:b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53F3A-AB95-437C-AEA3-AE1BF2D2F10B}"/>
              </a:ext>
            </a:extLst>
          </p:cNvPr>
          <p:cNvSpPr txBox="1"/>
          <p:nvPr/>
        </p:nvSpPr>
        <p:spPr>
          <a:xfrm>
            <a:off x="7391400" y="1482998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 Electives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53D68-4A20-45E9-8F98-DE2ADC7BDFC9}"/>
              </a:ext>
            </a:extLst>
          </p:cNvPr>
          <p:cNvSpPr txBox="1"/>
          <p:nvPr/>
        </p:nvSpPr>
        <p:spPr>
          <a:xfrm>
            <a:off x="2286000" y="1459468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Matrix</a:t>
            </a:r>
          </a:p>
        </p:txBody>
      </p:sp>
    </p:spTree>
    <p:extLst>
      <p:ext uri="{BB962C8B-B14F-4D97-AF65-F5344CB8AC3E}">
        <p14:creationId xmlns:p14="http://schemas.microsoft.com/office/powerpoint/2010/main" val="133659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3A3F-22C3-484A-A3B5-42E53FDE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pic>
        <p:nvPicPr>
          <p:cNvPr id="1026" name="Picture 2" descr="A selection of white and black chess pieces on a checkered surface.">
            <a:extLst>
              <a:ext uri="{FF2B5EF4-FFF2-40B4-BE49-F238E27FC236}">
                <a16:creationId xmlns:a16="http://schemas.microsoft.com/office/drawing/2014/main" id="{057516F8-B2C1-4D28-8C4C-99E1EA48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230201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10886-1B12-4411-B510-2C9806E52FF3}"/>
              </a:ext>
            </a:extLst>
          </p:cNvPr>
          <p:cNvSpPr/>
          <p:nvPr/>
        </p:nvSpPr>
        <p:spPr>
          <a:xfrm>
            <a:off x="533400" y="38862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By Alan Light - Own work by the original uploader, CC BY-SA 3.0,</a:t>
            </a:r>
          </a:p>
          <a:p>
            <a:r>
              <a:rPr lang="en-US" sz="900" dirty="0"/>
              <a:t>https://commons.wikimedia.org/w/index.php?curid=20299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D1562-CE5F-4A56-BAF9-498CAB6111B5}"/>
              </a:ext>
            </a:extLst>
          </p:cNvPr>
          <p:cNvSpPr txBox="1"/>
          <p:nvPr/>
        </p:nvSpPr>
        <p:spPr>
          <a:xfrm>
            <a:off x="3962400" y="2238271"/>
            <a:ext cx="6144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Understand the Rules </a:t>
            </a:r>
            <a:r>
              <a:rPr lang="en-US" dirty="0"/>
              <a:t>	Textbook Chapters 1-11</a:t>
            </a:r>
          </a:p>
          <a:p>
            <a:pPr marL="342900" indent="-342900">
              <a:buAutoNum type="arabicPeriod"/>
            </a:pPr>
            <a:r>
              <a:rPr lang="en-US" b="1" dirty="0"/>
              <a:t>Learn some Strategy </a:t>
            </a:r>
            <a:r>
              <a:rPr lang="en-US" dirty="0"/>
              <a:t>	Class Video Game- Space Invaders</a:t>
            </a:r>
          </a:p>
          <a:p>
            <a:pPr marL="342900" indent="-342900">
              <a:buAutoNum type="arabicPeriod"/>
            </a:pPr>
            <a:r>
              <a:rPr lang="en-US" b="1" dirty="0"/>
              <a:t>Play It! </a:t>
            </a:r>
            <a:r>
              <a:rPr lang="en-US" dirty="0"/>
              <a:t>		Build your own Video 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6432B-0459-45EA-90BD-33647321F36F}"/>
              </a:ext>
            </a:extLst>
          </p:cNvPr>
          <p:cNvSpPr txBox="1"/>
          <p:nvPr/>
        </p:nvSpPr>
        <p:spPr>
          <a:xfrm>
            <a:off x="3733800" y="1774902"/>
            <a:ext cx="267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is like Chess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5B3B6F-D4F1-45E8-A6F4-6B86265D168A}"/>
              </a:ext>
            </a:extLst>
          </p:cNvPr>
          <p:cNvGrpSpPr/>
          <p:nvPr/>
        </p:nvGrpSpPr>
        <p:grpSpPr>
          <a:xfrm>
            <a:off x="3733800" y="3552609"/>
            <a:ext cx="7361014" cy="2826188"/>
            <a:chOff x="3733800" y="3552609"/>
            <a:chExt cx="7361014" cy="28261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FAD2AA-5296-48E5-97A0-19A546C0B20E}"/>
                </a:ext>
              </a:extLst>
            </p:cNvPr>
            <p:cNvSpPr txBox="1"/>
            <p:nvPr/>
          </p:nvSpPr>
          <p:spPr>
            <a:xfrm>
              <a:off x="3733800" y="3552609"/>
              <a:ext cx="2985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Programming is </a:t>
              </a:r>
              <a:r>
                <a:rPr lang="en-US" b="1" i="1" dirty="0"/>
                <a:t>not </a:t>
              </a:r>
              <a:r>
                <a:rPr lang="en-US" dirty="0"/>
                <a:t>like Chess</a:t>
              </a:r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033835-BDC2-46D0-BDDA-11FB4D7B84DD}"/>
                </a:ext>
              </a:extLst>
            </p:cNvPr>
            <p:cNvSpPr/>
            <p:nvPr/>
          </p:nvSpPr>
          <p:spPr>
            <a:xfrm>
              <a:off x="4998814" y="6009465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900" dirty="0"/>
                <a:t>By Senior Airman John Ennis - https://www.dvidshub.net/image/6806710/technology-integration-agile-liberty-21-2, Public Domain, https://commons.wikimedia.org/w/index.php?curid=112759077</a:t>
              </a:r>
            </a:p>
          </p:txBody>
        </p:sp>
        <p:pic>
          <p:nvPicPr>
            <p:cNvPr id="1028" name="Picture 4" descr="https://upload.wikimedia.org/wikipedia/commons/thumb/8/87/Spot_robot_Royal_Air_Force.jpg/2560px-Spot_robot_Royal_Air_Force.jpg">
              <a:extLst>
                <a:ext uri="{FF2B5EF4-FFF2-40B4-BE49-F238E27FC236}">
                  <a16:creationId xmlns:a16="http://schemas.microsoft.com/office/drawing/2014/main" id="{A142EF39-8080-402F-8186-0BB93537D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814" y="3962400"/>
              <a:ext cx="4495800" cy="203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89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86B6-536C-46E6-9427-B679615C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DDE30-C270-4DE0-9CC1-F140C4991B80}"/>
              </a:ext>
            </a:extLst>
          </p:cNvPr>
          <p:cNvSpPr txBox="1"/>
          <p:nvPr/>
        </p:nvSpPr>
        <p:spPr>
          <a:xfrm>
            <a:off x="457200" y="1600200"/>
            <a:ext cx="317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your first Python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56497F-93EA-4324-9327-2E7597ED1F90}"/>
              </a:ext>
            </a:extLst>
          </p:cNvPr>
          <p:cNvSpPr/>
          <p:nvPr/>
        </p:nvSpPr>
        <p:spPr>
          <a:xfrm>
            <a:off x="1066800" y="2057400"/>
            <a:ext cx="376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https://replit.com/languages/python3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545EE-3D85-4C39-8AD4-929C783CB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06"/>
          <a:stretch/>
        </p:blipFill>
        <p:spPr>
          <a:xfrm>
            <a:off x="457200" y="2743200"/>
            <a:ext cx="6172200" cy="2278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FF2F6-5ACE-4F5E-AC2E-62E7D7667EFA}"/>
              </a:ext>
            </a:extLst>
          </p:cNvPr>
          <p:cNvSpPr txBox="1"/>
          <p:nvPr/>
        </p:nvSpPr>
        <p:spPr>
          <a:xfrm>
            <a:off x="457200" y="5409743"/>
            <a:ext cx="796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Python? Try some of the other languages (Java, C) from the drop down menu…</a:t>
            </a:r>
          </a:p>
        </p:txBody>
      </p:sp>
    </p:spTree>
    <p:extLst>
      <p:ext uri="{BB962C8B-B14F-4D97-AF65-F5344CB8AC3E}">
        <p14:creationId xmlns:p14="http://schemas.microsoft.com/office/powerpoint/2010/main" val="362067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zBFnqiOmPjlxHH8OrZo8BSXiNHL5rXnY7ms5hj5N8wMdw6HXJhxTD64-7lhPXbrHvMUmhDUFnL2hUx_17r_OzG9cMa4k4pw5_G5C56I0gIOQcIDpkWUY8Yz9IsQSy8H9UxRCF-_Mrp8">
            <a:extLst>
              <a:ext uri="{FF2B5EF4-FFF2-40B4-BE49-F238E27FC236}">
                <a16:creationId xmlns:a16="http://schemas.microsoft.com/office/drawing/2014/main" id="{2155E31C-DF7D-4448-B84D-A01E98068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51" y="57063"/>
            <a:ext cx="1609290" cy="21457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5.googleusercontent.com/6zoWiXwwrT_L3LwpdqY0AqwxKlJk5_1P81uZ7vN2Ll5pL_M902cPzqbyY7DxPq3NgIJnGuJdf2tM_a0DjgDiZe6nwzPPp6nulC_PVmEasdwL-93iLjyfuQ7C2WdZ1tywrnNMQuyrWMk">
            <a:extLst>
              <a:ext uri="{FF2B5EF4-FFF2-40B4-BE49-F238E27FC236}">
                <a16:creationId xmlns:a16="http://schemas.microsoft.com/office/drawing/2014/main" id="{667AAA19-9370-3F42-9F10-F2DF1C7A2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95" y="60564"/>
            <a:ext cx="1537594" cy="213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_0271.JPG">
            <a:extLst>
              <a:ext uri="{FF2B5EF4-FFF2-40B4-BE49-F238E27FC236}">
                <a16:creationId xmlns:a16="http://schemas.microsoft.com/office/drawing/2014/main" id="{9F0A8B60-174B-574A-AC22-0E7D9989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03" y="2792"/>
            <a:ext cx="3053668" cy="2193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5.googleusercontent.com/J-lQGyDdaUK1locsVvwIPaerO2Sg-rzZAWAl0iKVV1-EtYAZ2oMbysW3k9g6t4rRseCSBbnc7Xhqn4h_22xFKJ58Jd2ZUMgTm83ff3Qf8UWznMuvIZPyoSGwKLRTtecfy2fmFcfFMKE">
            <a:extLst>
              <a:ext uri="{FF2B5EF4-FFF2-40B4-BE49-F238E27FC236}">
                <a16:creationId xmlns:a16="http://schemas.microsoft.com/office/drawing/2014/main" id="{9B2632BB-FE5C-A443-B936-54EEE68F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13" y="2415146"/>
            <a:ext cx="2986457" cy="19332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zQCSfB5nCJkjqjDFrG-LDkrEn4w-PYhpSmQPe6GQHv1BslIQ4ZujTEf9PUYSwW2cKbKcxvZut5lTUbYTCEDtUT907G6w2bEw67IqHa617002RRU95KBTnB-o6d4yVWLo_Wr6yyt_-w">
            <a:extLst>
              <a:ext uri="{FF2B5EF4-FFF2-40B4-BE49-F238E27FC236}">
                <a16:creationId xmlns:a16="http://schemas.microsoft.com/office/drawing/2014/main" id="{3DDD09E4-7EF3-6140-8BC1-A2A7F13D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90" y="2415146"/>
            <a:ext cx="2674551" cy="19332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upload.wikimedia.org/wikipedia/en/thumb/4/44/MIT_Seal.svg/1027px-MIT_Seal.svg.png">
            <a:extLst>
              <a:ext uri="{FF2B5EF4-FFF2-40B4-BE49-F238E27FC236}">
                <a16:creationId xmlns:a16="http://schemas.microsoft.com/office/drawing/2014/main" id="{3AB11B21-C508-6744-BF8E-EAB88E77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67" y="4608542"/>
            <a:ext cx="1477455" cy="14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FH0QalWl6DESILf6srryeYSBSZk56mFIA1lufbEf7IRyWlnlOb56pHsQ3p4Pga--MXw7kBcn0VX53YnQukUm02jH-rTUCJ3WwytmCt1V0F91IBnlG_fRxKB-vmrXiFYdnavDzcuwkb8">
            <a:extLst>
              <a:ext uri="{FF2B5EF4-FFF2-40B4-BE49-F238E27FC236}">
                <a16:creationId xmlns:a16="http://schemas.microsoft.com/office/drawing/2014/main" id="{D47E6822-C4C9-1C43-AF19-37CC185C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51" y="4644908"/>
            <a:ext cx="2371432" cy="17785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lh4.googleusercontent.com/3M6sgg5D2cGEYoLKqHiqWre0LRBVIJLI1iHXLQmWt8sH2b7pllxSawUrLiequmMFCfYDO5c_wKkNy2GiQ1mcYfEkMchkbmb5aQYJR5vJTqnne9ohommn_LVL-yvsQ0KY5wh-2g2-nGw">
            <a:extLst>
              <a:ext uri="{FF2B5EF4-FFF2-40B4-BE49-F238E27FC236}">
                <a16:creationId xmlns:a16="http://schemas.microsoft.com/office/drawing/2014/main" id="{7F079570-E9C3-0047-8BEB-ED00659C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29" y="4644908"/>
            <a:ext cx="2361241" cy="17709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QlsnacnYb1GTzxnuQQ9hI5K8YXyN4a7gxCv0iOKs5oCOjCPOEwTCtatJNOPGKmqErTmYr38UAO1yBPqJxShl1i8vwHVC8XEvfsEoxJOL1tx9gfIUEJix-3Yb_Ah8mHH7Qp3wQSeavOE">
            <a:extLst>
              <a:ext uri="{FF2B5EF4-FFF2-40B4-BE49-F238E27FC236}">
                <a16:creationId xmlns:a16="http://schemas.microsoft.com/office/drawing/2014/main" id="{4C51CCBE-DDB8-2143-B745-DFB901657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25302" r="13949" b="10795"/>
          <a:stretch/>
        </p:blipFill>
        <p:spPr bwMode="auto">
          <a:xfrm rot="5400000">
            <a:off x="5097748" y="4488344"/>
            <a:ext cx="1778575" cy="20917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6D81D-6FD7-BF40-B253-54D5F81D43FB}"/>
              </a:ext>
            </a:extLst>
          </p:cNvPr>
          <p:cNvSpPr/>
          <p:nvPr/>
        </p:nvSpPr>
        <p:spPr>
          <a:xfrm>
            <a:off x="226236" y="1428227"/>
            <a:ext cx="6096000" cy="359585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B.S.E. Princeton University </a:t>
            </a:r>
            <a:endParaRPr lang="en-US" sz="240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190500" indent="-10655">
              <a:spcBef>
                <a:spcPts val="400"/>
              </a:spcBef>
            </a:pPr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Electrical Engineering</a:t>
            </a:r>
            <a:endParaRPr lang="en-US" sz="2400" b="0" dirty="0">
              <a:effectLst/>
            </a:endParaRPr>
          </a:p>
          <a:p>
            <a:pPr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US. Army: 50</a:t>
            </a:r>
            <a:r>
              <a:rPr lang="en-US" sz="2400" baseline="30000" dirty="0">
                <a:solidFill>
                  <a:srgbClr val="3F3F3F"/>
                </a:solidFill>
                <a:latin typeface="Calibri" panose="020F0502020204030204" pitchFamily="34" charset="0"/>
              </a:rPr>
              <a:t>th</a:t>
            </a: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 Signal Battalion</a:t>
            </a:r>
            <a:endParaRPr lang="en-US" sz="240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190500" indent="-10655">
              <a:spcBef>
                <a:spcPts val="400"/>
              </a:spcBef>
            </a:pPr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Platoon Leader</a:t>
            </a:r>
            <a:endParaRPr lang="en-US" sz="2400" b="0" dirty="0">
              <a:effectLst/>
            </a:endParaRPr>
          </a:p>
          <a:p>
            <a:pPr marL="190500" indent="-10655">
              <a:spcBef>
                <a:spcPts val="600"/>
              </a:spcBef>
            </a:pPr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Director of Network Plans and Projects OIF </a:t>
            </a:r>
            <a:endParaRPr lang="en-US" sz="2400" b="0" dirty="0">
              <a:effectLst/>
            </a:endParaRPr>
          </a:p>
          <a:p>
            <a:pPr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F3F"/>
                </a:solidFill>
                <a:latin typeface="Calibri" panose="020F0502020204030204" pitchFamily="34" charset="0"/>
              </a:rPr>
              <a:t>Ph.D. Massachusetts Institute of Technology</a:t>
            </a:r>
            <a:endParaRPr lang="en-US" sz="2400" dirty="0">
              <a:solidFill>
                <a:srgbClr val="4F81BD"/>
              </a:solidFill>
              <a:latin typeface="Calibri" panose="020F0502020204030204" pitchFamily="34" charset="0"/>
            </a:endParaRPr>
          </a:p>
          <a:p>
            <a:pPr marL="190500" indent="-10655">
              <a:spcBef>
                <a:spcPts val="400"/>
              </a:spcBef>
            </a:pPr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Electrical Engineering</a:t>
            </a:r>
            <a:endParaRPr lang="en-US" sz="24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36" name="Picture 12" descr="https://lh6.googleusercontent.com/r2-8PFXpvF2HF57olsB6JwtL1nzlYXV7SaSx9hraqwhDHnf0ACKItSLKb5bdpjfRxuB27Wfxr492Uy1CmOoFRaOFZtCluX-20Hbl5nmVAcaAbGWCJ2aPh6HxPOXFUY9XCCsvQbUqLfY">
            <a:extLst>
              <a:ext uri="{FF2B5EF4-FFF2-40B4-BE49-F238E27FC236}">
                <a16:creationId xmlns:a16="http://schemas.microsoft.com/office/drawing/2014/main" id="{7C02F517-91D4-1E45-9F5A-AEC18533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36" y="4450555"/>
            <a:ext cx="1610965" cy="2147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thumb/7/71/Princeton_shield.svg/804px-Princeton_shield.svg.png">
            <a:extLst>
              <a:ext uri="{FF2B5EF4-FFF2-40B4-BE49-F238E27FC236}">
                <a16:creationId xmlns:a16="http://schemas.microsoft.com/office/drawing/2014/main" id="{66E12F69-5CB8-B34C-8D65-8A617EB8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45" y="4450554"/>
            <a:ext cx="1173605" cy="14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87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Course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1DFE7-8E99-48ED-8B78-A195EC400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7"/>
          <a:stretch/>
        </p:blipFill>
        <p:spPr>
          <a:xfrm>
            <a:off x="3505200" y="1524000"/>
            <a:ext cx="7685804" cy="42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1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Way Around Hopper Hall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4000"/>
            <a:ext cx="8077200" cy="45846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4299808">
            <a:off x="4920400" y="3134947"/>
            <a:ext cx="721844" cy="457200"/>
          </a:xfrm>
          <a:prstGeom prst="rect">
            <a:avLst/>
          </a:prstGeom>
          <a:solidFill>
            <a:srgbClr val="FCD1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9409" y="20574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Coffee bar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46906" y="2292040"/>
            <a:ext cx="672503" cy="293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86400" y="5105400"/>
            <a:ext cx="3048000" cy="609600"/>
          </a:xfrm>
          <a:prstGeom prst="rect">
            <a:avLst/>
          </a:prstGeom>
          <a:solidFill>
            <a:srgbClr val="FCD1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Surface / Underwater Vehicles</a:t>
            </a:r>
          </a:p>
        </p:txBody>
      </p:sp>
      <p:sp>
        <p:nvSpPr>
          <p:cNvPr id="11" name="Rectangle 10"/>
          <p:cNvSpPr/>
          <p:nvPr/>
        </p:nvSpPr>
        <p:spPr>
          <a:xfrm rot="3543569">
            <a:off x="7343696" y="3317869"/>
            <a:ext cx="653528" cy="330807"/>
          </a:xfrm>
          <a:prstGeom prst="rect">
            <a:avLst/>
          </a:prstGeom>
          <a:solidFill>
            <a:srgbClr val="FCD1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TSD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565F8-09AA-4755-B309-095D9B33DB92}"/>
              </a:ext>
            </a:extLst>
          </p:cNvPr>
          <p:cNvSpPr/>
          <p:nvPr/>
        </p:nvSpPr>
        <p:spPr>
          <a:xfrm>
            <a:off x="5665375" y="4190999"/>
            <a:ext cx="1573626" cy="494511"/>
          </a:xfrm>
          <a:prstGeom prst="rect">
            <a:avLst/>
          </a:prstGeom>
          <a:solidFill>
            <a:srgbClr val="FCD1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Aerial Vehicles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A951C-B5C4-47E2-A85E-47157A6CDF74}"/>
              </a:ext>
            </a:extLst>
          </p:cNvPr>
          <p:cNvSpPr txBox="1"/>
          <p:nvPr/>
        </p:nvSpPr>
        <p:spPr>
          <a:xfrm>
            <a:off x="5381675" y="281940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HP017</a:t>
            </a:r>
          </a:p>
        </p:txBody>
      </p:sp>
    </p:spTree>
    <p:extLst>
      <p:ext uri="{BB962C8B-B14F-4D97-AF65-F5344CB8AC3E}">
        <p14:creationId xmlns:p14="http://schemas.microsoft.com/office/powerpoint/2010/main" val="235782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Way Around Hopper Hall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58685"/>
            <a:ext cx="7620000" cy="43542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5800" y="5208815"/>
            <a:ext cx="381000" cy="381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223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4495800"/>
            <a:ext cx="381000" cy="381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3462" y="5790717"/>
            <a:ext cx="106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office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4730" y="4034135"/>
            <a:ext cx="741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WRC</a:t>
            </a:r>
          </a:p>
          <a:p>
            <a:r>
              <a:rPr lang="en-US" dirty="0"/>
              <a:t>Dept.</a:t>
            </a:r>
          </a:p>
          <a:p>
            <a:r>
              <a:rPr lang="en-US" dirty="0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7540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EW200 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8229600" cy="243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Crash Course (2</a:t>
            </a:r>
            <a:r>
              <a:rPr lang="en-US" baseline="30000" dirty="0"/>
              <a:t>nd</a:t>
            </a:r>
            <a:r>
              <a:rPr lang="en-US" dirty="0"/>
              <a:t> Ed) by Eric </a:t>
            </a:r>
            <a:r>
              <a:rPr lang="en-US" dirty="0" err="1"/>
              <a:t>Matthes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Amazon Link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https://images-na.ssl-images-amazon.com/images/I/51OOCVBfCQL._SX377_BO1,204,203,200_.jpg">
            <a:extLst>
              <a:ext uri="{FF2B5EF4-FFF2-40B4-BE49-F238E27FC236}">
                <a16:creationId xmlns:a16="http://schemas.microsoft.com/office/drawing/2014/main" id="{820B7D93-E259-434A-A838-7C726481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71800"/>
            <a:ext cx="2414587" cy="31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A8708-1455-495F-A45E-AA83C98C1D17}"/>
              </a:ext>
            </a:extLst>
          </p:cNvPr>
          <p:cNvSpPr txBox="1"/>
          <p:nvPr/>
        </p:nvSpPr>
        <p:spPr>
          <a:xfrm>
            <a:off x="5181600" y="3049859"/>
            <a:ext cx="3980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physical copy of the book is required. </a:t>
            </a:r>
          </a:p>
          <a:p>
            <a:endParaRPr lang="en-US" dirty="0"/>
          </a:p>
          <a:p>
            <a:pPr algn="ctr"/>
            <a:r>
              <a:rPr lang="en-US" dirty="0"/>
              <a:t>Book Check this Friday (Quiz 0)</a:t>
            </a:r>
          </a:p>
        </p:txBody>
      </p:sp>
    </p:spTree>
    <p:extLst>
      <p:ext uri="{BB962C8B-B14F-4D97-AF65-F5344CB8AC3E}">
        <p14:creationId xmlns:p14="http://schemas.microsoft.com/office/powerpoint/2010/main" val="371013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EW200: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2F4EF-11CC-4660-B852-0239D1C1C931}"/>
              </a:ext>
            </a:extLst>
          </p:cNvPr>
          <p:cNvSpPr txBox="1"/>
          <p:nvPr/>
        </p:nvSpPr>
        <p:spPr>
          <a:xfrm>
            <a:off x="2728053" y="1780401"/>
            <a:ext cx="671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Install from </a:t>
            </a:r>
            <a:r>
              <a:rPr lang="en-US" b="1" i="1" dirty="0"/>
              <a:t>Anaconda</a:t>
            </a:r>
            <a:r>
              <a:rPr lang="en-US" i="1" dirty="0"/>
              <a:t> and </a:t>
            </a:r>
            <a:r>
              <a:rPr lang="en-US" b="1" i="1" dirty="0"/>
              <a:t>Mu</a:t>
            </a:r>
            <a:r>
              <a:rPr lang="en-US" i="1" dirty="0"/>
              <a:t> from Software Center before next class</a:t>
            </a:r>
          </a:p>
        </p:txBody>
      </p:sp>
      <p:pic>
        <p:nvPicPr>
          <p:cNvPr id="7" name="Picture 2" descr="Anaconda (Python distribution) - Wikipedia">
            <a:extLst>
              <a:ext uri="{FF2B5EF4-FFF2-40B4-BE49-F238E27FC236}">
                <a16:creationId xmlns:a16="http://schemas.microsoft.com/office/drawing/2014/main" id="{297EB285-51DF-402E-A6A8-5F7AB0C6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80457"/>
            <a:ext cx="184037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- Wikipedia">
            <a:extLst>
              <a:ext uri="{FF2B5EF4-FFF2-40B4-BE49-F238E27FC236}">
                <a16:creationId xmlns:a16="http://schemas.microsoft.com/office/drawing/2014/main" id="{F11CC8BD-A66E-4FD4-B3DD-C0EB24EE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28" y="3505201"/>
            <a:ext cx="1112625" cy="12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AB21FBF8-8062-456E-B2C3-EACB28689D92}"/>
              </a:ext>
            </a:extLst>
          </p:cNvPr>
          <p:cNvSpPr/>
          <p:nvPr/>
        </p:nvSpPr>
        <p:spPr>
          <a:xfrm rot="10800000" flipH="1">
            <a:off x="838200" y="3563144"/>
            <a:ext cx="609600" cy="780256"/>
          </a:xfrm>
          <a:prstGeom prst="bentArrow">
            <a:avLst>
              <a:gd name="adj1" fmla="val 25000"/>
              <a:gd name="adj2" fmla="val 28982"/>
              <a:gd name="adj3" fmla="val 25000"/>
              <a:gd name="adj4" fmla="val 37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5B21-B1F1-464E-942E-482F4B20436D}"/>
              </a:ext>
            </a:extLst>
          </p:cNvPr>
          <p:cNvSpPr txBox="1"/>
          <p:nvPr/>
        </p:nvSpPr>
        <p:spPr>
          <a:xfrm>
            <a:off x="3581400" y="2710934"/>
            <a:ext cx="561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Anaconda provides a Python Environment for your Laptop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F43FD-0505-4402-8095-17FD7DF49D9F}"/>
              </a:ext>
            </a:extLst>
          </p:cNvPr>
          <p:cNvSpPr txBox="1"/>
          <p:nvPr/>
        </p:nvSpPr>
        <p:spPr>
          <a:xfrm>
            <a:off x="3505200" y="4049196"/>
            <a:ext cx="595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allow you to run Python code interactively</a:t>
            </a:r>
          </a:p>
        </p:txBody>
      </p:sp>
      <p:pic>
        <p:nvPicPr>
          <p:cNvPr id="2054" name="Picture 6" descr="Mu · GitHub">
            <a:extLst>
              <a:ext uri="{FF2B5EF4-FFF2-40B4-BE49-F238E27FC236}">
                <a16:creationId xmlns:a16="http://schemas.microsoft.com/office/drawing/2014/main" id="{4961428A-FDA3-4738-A71B-F2EF403D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10041"/>
            <a:ext cx="1230774" cy="12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AB71F-4F1D-47CE-B729-B7685DC78F1F}"/>
              </a:ext>
            </a:extLst>
          </p:cNvPr>
          <p:cNvSpPr txBox="1"/>
          <p:nvPr/>
        </p:nvSpPr>
        <p:spPr>
          <a:xfrm>
            <a:off x="3505199" y="5334000"/>
            <a:ext cx="594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 allows you to run Python code on a microcontroller (Pico)</a:t>
            </a:r>
          </a:p>
        </p:txBody>
      </p:sp>
    </p:spTree>
    <p:extLst>
      <p:ext uri="{BB962C8B-B14F-4D97-AF65-F5344CB8AC3E}">
        <p14:creationId xmlns:p14="http://schemas.microsoft.com/office/powerpoint/2010/main" val="34493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See Google Classroom for: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Basic admin (syllabus, course policy, etc.)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HW assignments and solutions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Lab assignments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Lectures</a:t>
            </a:r>
          </a:p>
        </p:txBody>
      </p:sp>
    </p:spTree>
    <p:extLst>
      <p:ext uri="{BB962C8B-B14F-4D97-AF65-F5344CB8AC3E}">
        <p14:creationId xmlns:p14="http://schemas.microsoft.com/office/powerpoint/2010/main" val="381502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on Collaboration*</a:t>
            </a:r>
            <a:br>
              <a:rPr lang="en-US" dirty="0"/>
            </a:br>
            <a:r>
              <a:rPr lang="en-US" sz="1300" i="1" dirty="0"/>
              <a:t>*see course policy document for full and official details</a:t>
            </a:r>
            <a:endParaRPr lang="en-US" sz="1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dirty="0"/>
              <a:t>Robotics &amp; Control Engineering is a </a:t>
            </a:r>
            <a:r>
              <a:rPr lang="en-US" b="1" i="1" u="sng" dirty="0"/>
              <a:t>community</a:t>
            </a:r>
          </a:p>
          <a:p>
            <a:endParaRPr lang="en-US" b="1" i="1" u="sng" dirty="0"/>
          </a:p>
          <a:p>
            <a:pPr marL="118872" indent="0">
              <a:buNone/>
            </a:pPr>
            <a:r>
              <a:rPr lang="en-US" dirty="0"/>
              <a:t>All out-of-class work can be done collaboratively with these caveats: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may get </a:t>
            </a:r>
            <a:r>
              <a:rPr lang="en-US" i="1" dirty="0"/>
              <a:t>assistance</a:t>
            </a:r>
            <a:r>
              <a:rPr lang="en-US" dirty="0"/>
              <a:t> from others, but you may </a:t>
            </a:r>
            <a:r>
              <a:rPr lang="en-US" b="1" i="1" u="sng" dirty="0"/>
              <a:t>not copy </a:t>
            </a:r>
            <a:r>
              <a:rPr lang="en-US" dirty="0"/>
              <a:t>their work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are responsible for all of the skills and techniques utilized on out-of-class work</a:t>
            </a:r>
          </a:p>
          <a:p>
            <a:pPr marL="768096" lvl="2" indent="0">
              <a:buNone/>
            </a:pPr>
            <a:r>
              <a:rPr lang="en-US" dirty="0"/>
              <a:t>You may be tested or evaluated </a:t>
            </a:r>
            <a:r>
              <a:rPr lang="en-US" i="1" dirty="0"/>
              <a:t>individually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must cite all assistance on each assignment</a:t>
            </a:r>
          </a:p>
        </p:txBody>
      </p:sp>
    </p:spTree>
    <p:extLst>
      <p:ext uri="{BB962C8B-B14F-4D97-AF65-F5344CB8AC3E}">
        <p14:creationId xmlns:p14="http://schemas.microsoft.com/office/powerpoint/2010/main" val="15846119"/>
      </p:ext>
    </p:extLst>
  </p:cSld>
  <p:clrMapOvr>
    <a:masterClrMapping/>
  </p:clrMapOvr>
</p:sld>
</file>

<file path=ppt/theme/theme1.xml><?xml version="1.0" encoding="utf-8"?>
<a:theme xmlns:a="http://schemas.openxmlformats.org/drawingml/2006/main" name="USNA_WSE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NA_WRC_2_Wide.potx" id="{73EC40E9-2A02-4E98-B38A-A3E1E07BEC62}" vid="{A9F38520-58FC-42BD-83A5-17B941D063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USNA_WRC_2_Wide</Template>
  <TotalTime>211</TotalTime>
  <Words>815</Words>
  <Application>Microsoft Office PowerPoint</Application>
  <PresentationFormat>Widescreen</PresentationFormat>
  <Paragraphs>116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Bell MT</vt:lpstr>
      <vt:lpstr>Calibri</vt:lpstr>
      <vt:lpstr>Courier New</vt:lpstr>
      <vt:lpstr>Times New Roman</vt:lpstr>
      <vt:lpstr>Wingdings</vt:lpstr>
      <vt:lpstr>Wingdings 2</vt:lpstr>
      <vt:lpstr>USNA_WSE_1</vt:lpstr>
      <vt:lpstr>EW200</vt:lpstr>
      <vt:lpstr>PowerPoint Presentation</vt:lpstr>
      <vt:lpstr>Admin Material</vt:lpstr>
      <vt:lpstr>Know Your Way Around Hopper Hall</vt:lpstr>
      <vt:lpstr>Know Your Way Around Hopper Hall</vt:lpstr>
      <vt:lpstr>EW200 Textbook</vt:lpstr>
      <vt:lpstr>EW200: Software</vt:lpstr>
      <vt:lpstr>Google Classroom</vt:lpstr>
      <vt:lpstr>Policy on Collaboration* *see course policy document for full and official details</vt:lpstr>
      <vt:lpstr>Devices in the Classroom </vt:lpstr>
      <vt:lpstr>What is This Major About?</vt:lpstr>
      <vt:lpstr>Your Community</vt:lpstr>
      <vt:lpstr>ERC Major</vt:lpstr>
      <vt:lpstr>Computer Programming</vt:lpstr>
      <vt:lpstr>Hello World</vt:lpstr>
    </vt:vector>
  </TitlesOfParts>
  <Manager>Michael D. M. Kutzer</Manager>
  <Company>US Naval Academy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Piepmeier, Jenelle A CIV USNA Annapolis</dc:creator>
  <cp:keywords>USNA WSE Template (4:3)</cp:keywords>
  <cp:lastModifiedBy>Donnal, John CIV USNA Annapolis</cp:lastModifiedBy>
  <cp:revision>20</cp:revision>
  <dcterms:created xsi:type="dcterms:W3CDTF">2019-08-13T15:32:58Z</dcterms:created>
  <dcterms:modified xsi:type="dcterms:W3CDTF">2022-08-16T14:56:18Z</dcterms:modified>
</cp:coreProperties>
</file>